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741" r:id="rId3"/>
    <p:sldId id="752" r:id="rId4"/>
    <p:sldId id="753" r:id="rId5"/>
    <p:sldId id="2147479734" r:id="rId6"/>
    <p:sldId id="2147479735" r:id="rId7"/>
    <p:sldId id="718" r:id="rId8"/>
    <p:sldId id="744" r:id="rId9"/>
    <p:sldId id="2147479732" r:id="rId10"/>
    <p:sldId id="745" r:id="rId11"/>
    <p:sldId id="746" r:id="rId12"/>
    <p:sldId id="747" r:id="rId13"/>
    <p:sldId id="2147479733" r:id="rId14"/>
    <p:sldId id="653" r:id="rId15"/>
    <p:sldId id="654" r:id="rId16"/>
    <p:sldId id="655" r:id="rId17"/>
    <p:sldId id="749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45" autoAdjust="0"/>
    <p:restoredTop sz="94660"/>
  </p:normalViewPr>
  <p:slideViewPr>
    <p:cSldViewPr snapToGrid="0">
      <p:cViewPr>
        <p:scale>
          <a:sx n="90" d="100"/>
          <a:sy n="90" d="100"/>
        </p:scale>
        <p:origin x="8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34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52DFF-1CFE-7249-B013-14F4F4664DA8}" type="doc">
      <dgm:prSet loTypeId="urn:microsoft.com/office/officeart/2005/8/layout/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5B124F8-DE84-554A-8150-5E6F36BA70DC}">
      <dgm:prSet phldrT="[Texto]"/>
      <dgm:spPr/>
      <dgm:t>
        <a:bodyPr/>
        <a:lstStyle/>
        <a:p>
          <a:r>
            <a:rPr lang="pt-BR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Impostos a deduzir</a:t>
          </a:r>
        </a:p>
        <a:p>
          <a:r>
            <a:rPr lang="pt-BR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Regularidade com RFB</a:t>
          </a:r>
        </a:p>
        <a:p>
          <a:r>
            <a:rPr lang="pt-BR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Atividades  de PD&amp;I</a:t>
          </a:r>
        </a:p>
      </dgm:t>
    </dgm:pt>
    <dgm:pt modelId="{85698558-6F1F-4441-9B20-C99707922A75}" type="parTrans" cxnId="{58D741C3-3771-2E48-8BA2-AAD688AB01CC}">
      <dgm:prSet/>
      <dgm:spPr/>
      <dgm:t>
        <a:bodyPr/>
        <a:lstStyle/>
        <a:p>
          <a:endParaRPr lang="pt-BR"/>
        </a:p>
      </dgm:t>
    </dgm:pt>
    <dgm:pt modelId="{FDED65C3-7CC0-5447-8BD5-F76A7B944EA0}" type="sibTrans" cxnId="{58D741C3-3771-2E48-8BA2-AAD688AB01CC}">
      <dgm:prSet/>
      <dgm:spPr/>
      <dgm:t>
        <a:bodyPr/>
        <a:lstStyle/>
        <a:p>
          <a:endParaRPr lang="pt-BR"/>
        </a:p>
      </dgm:t>
    </dgm:pt>
    <dgm:pt modelId="{637E1E32-2697-6D4A-A362-4A070CF99888}">
      <dgm:prSet phldrT="[Texto]"/>
      <dgm:spPr/>
      <dgm:t>
        <a:bodyPr/>
        <a:lstStyle/>
        <a:p>
          <a:r>
            <a:rPr lang="pt-BR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Identificar as atividades de PD&amp;I – Critério da Lei do Bem</a:t>
          </a:r>
        </a:p>
      </dgm:t>
    </dgm:pt>
    <dgm:pt modelId="{2CBBD73A-4390-D144-A90B-9E73E5968A43}" type="parTrans" cxnId="{CB8DC507-0C8D-7542-855A-CEE894522905}">
      <dgm:prSet/>
      <dgm:spPr/>
      <dgm:t>
        <a:bodyPr/>
        <a:lstStyle/>
        <a:p>
          <a:endParaRPr lang="pt-BR"/>
        </a:p>
      </dgm:t>
    </dgm:pt>
    <dgm:pt modelId="{9CE47F2D-3A50-6D49-BF7E-556287E8B7BB}" type="sibTrans" cxnId="{CB8DC507-0C8D-7542-855A-CEE894522905}">
      <dgm:prSet/>
      <dgm:spPr/>
      <dgm:t>
        <a:bodyPr/>
        <a:lstStyle/>
        <a:p>
          <a:endParaRPr lang="pt-BR"/>
        </a:p>
      </dgm:t>
    </dgm:pt>
    <dgm:pt modelId="{BBB03037-0A8F-5A45-8181-A3F2577AB7ED}">
      <dgm:prSet phldrT="[Texto]"/>
      <dgm:spPr/>
      <dgm:t>
        <a:bodyPr/>
        <a:lstStyle/>
        <a:p>
          <a:r>
            <a:rPr lang="pt-BR" dirty="0" err="1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Identificarr</a:t>
          </a:r>
          <a:r>
            <a:rPr lang="pt-BR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os gastos de PD&amp;I enquadráveis na Lei do Bem.</a:t>
          </a:r>
        </a:p>
      </dgm:t>
    </dgm:pt>
    <dgm:pt modelId="{A6AEFB05-9F3A-024D-8E32-03D94D653C04}" type="parTrans" cxnId="{518257BF-F593-354A-BEA5-CD65FB93C5B8}">
      <dgm:prSet/>
      <dgm:spPr/>
      <dgm:t>
        <a:bodyPr/>
        <a:lstStyle/>
        <a:p>
          <a:endParaRPr lang="pt-BR"/>
        </a:p>
      </dgm:t>
    </dgm:pt>
    <dgm:pt modelId="{557B3D5F-B6F4-C348-905C-B8B9927633C2}" type="sibTrans" cxnId="{518257BF-F593-354A-BEA5-CD65FB93C5B8}">
      <dgm:prSet/>
      <dgm:spPr/>
      <dgm:t>
        <a:bodyPr/>
        <a:lstStyle/>
        <a:p>
          <a:endParaRPr lang="pt-BR"/>
        </a:p>
      </dgm:t>
    </dgm:pt>
    <dgm:pt modelId="{9BA14C4C-9838-454F-91BC-AEBCDD28B90B}">
      <dgm:prSet phldrT="[Texto]"/>
      <dgm:spPr/>
      <dgm:t>
        <a:bodyPr/>
        <a:lstStyle/>
        <a:p>
          <a:r>
            <a:rPr lang="pt-BR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Cálculo do Benefício e escrituração contábil</a:t>
          </a:r>
        </a:p>
      </dgm:t>
    </dgm:pt>
    <dgm:pt modelId="{830B9F85-AF9C-D442-B720-854E669E02D7}" type="parTrans" cxnId="{B72D3683-2168-C64D-9987-A3BD3CF75E96}">
      <dgm:prSet/>
      <dgm:spPr/>
      <dgm:t>
        <a:bodyPr/>
        <a:lstStyle/>
        <a:p>
          <a:endParaRPr lang="pt-BR"/>
        </a:p>
      </dgm:t>
    </dgm:pt>
    <dgm:pt modelId="{83D745C9-2619-1A4C-BF4F-9B940088469D}" type="sibTrans" cxnId="{B72D3683-2168-C64D-9987-A3BD3CF75E96}">
      <dgm:prSet/>
      <dgm:spPr/>
      <dgm:t>
        <a:bodyPr/>
        <a:lstStyle/>
        <a:p>
          <a:endParaRPr lang="pt-BR"/>
        </a:p>
      </dgm:t>
    </dgm:pt>
    <dgm:pt modelId="{50241977-D729-6342-B97C-407871FF2C3F}">
      <dgm:prSet phldrT="[Texto]"/>
      <dgm:spPr/>
      <dgm:t>
        <a:bodyPr/>
        <a:lstStyle/>
        <a:p>
          <a:r>
            <a:rPr lang="pt-BR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Preenchimento do FORMPD</a:t>
          </a:r>
        </a:p>
      </dgm:t>
    </dgm:pt>
    <dgm:pt modelId="{AC9EA9B3-E384-D84E-8794-B289F9DA6C2B}" type="parTrans" cxnId="{76CB8A28-CDC3-9B4F-A255-B76180598F3D}">
      <dgm:prSet/>
      <dgm:spPr/>
      <dgm:t>
        <a:bodyPr/>
        <a:lstStyle/>
        <a:p>
          <a:endParaRPr lang="pt-BR"/>
        </a:p>
      </dgm:t>
    </dgm:pt>
    <dgm:pt modelId="{253EE1DD-A762-C948-BFF5-75C139F33350}" type="sibTrans" cxnId="{76CB8A28-CDC3-9B4F-A255-B76180598F3D}">
      <dgm:prSet/>
      <dgm:spPr/>
      <dgm:t>
        <a:bodyPr/>
        <a:lstStyle/>
        <a:p>
          <a:endParaRPr lang="pt-BR"/>
        </a:p>
      </dgm:t>
    </dgm:pt>
    <dgm:pt modelId="{A2AFA6FB-080C-264A-9330-E94635CA3F4F}" type="pres">
      <dgm:prSet presAssocID="{AAD52DFF-1CFE-7249-B013-14F4F4664DA8}" presName="diagram" presStyleCnt="0">
        <dgm:presLayoutVars>
          <dgm:dir/>
          <dgm:resizeHandles val="exact"/>
        </dgm:presLayoutVars>
      </dgm:prSet>
      <dgm:spPr/>
    </dgm:pt>
    <dgm:pt modelId="{514C1028-F998-0040-8320-E728E0F782D7}" type="pres">
      <dgm:prSet presAssocID="{95B124F8-DE84-554A-8150-5E6F36BA70DC}" presName="node" presStyleLbl="node1" presStyleIdx="0" presStyleCnt="5">
        <dgm:presLayoutVars>
          <dgm:bulletEnabled val="1"/>
        </dgm:presLayoutVars>
      </dgm:prSet>
      <dgm:spPr/>
    </dgm:pt>
    <dgm:pt modelId="{6DEC58E9-035D-704C-8F90-8E941AA82C6A}" type="pres">
      <dgm:prSet presAssocID="{FDED65C3-7CC0-5447-8BD5-F76A7B944EA0}" presName="sibTrans" presStyleLbl="sibTrans2D1" presStyleIdx="0" presStyleCnt="4"/>
      <dgm:spPr/>
    </dgm:pt>
    <dgm:pt modelId="{177928AC-64DD-B34F-B3A0-47B71DA9BFBA}" type="pres">
      <dgm:prSet presAssocID="{FDED65C3-7CC0-5447-8BD5-F76A7B944EA0}" presName="connectorText" presStyleLbl="sibTrans2D1" presStyleIdx="0" presStyleCnt="4"/>
      <dgm:spPr/>
    </dgm:pt>
    <dgm:pt modelId="{6371E970-EEDB-C945-94CA-956B6786774D}" type="pres">
      <dgm:prSet presAssocID="{637E1E32-2697-6D4A-A362-4A070CF99888}" presName="node" presStyleLbl="node1" presStyleIdx="1" presStyleCnt="5">
        <dgm:presLayoutVars>
          <dgm:bulletEnabled val="1"/>
        </dgm:presLayoutVars>
      </dgm:prSet>
      <dgm:spPr/>
    </dgm:pt>
    <dgm:pt modelId="{691173CC-A479-4C4B-BC5A-11039BEF238E}" type="pres">
      <dgm:prSet presAssocID="{9CE47F2D-3A50-6D49-BF7E-556287E8B7BB}" presName="sibTrans" presStyleLbl="sibTrans2D1" presStyleIdx="1" presStyleCnt="4"/>
      <dgm:spPr/>
    </dgm:pt>
    <dgm:pt modelId="{35593E1A-CC11-BB4A-A1FB-07182C824645}" type="pres">
      <dgm:prSet presAssocID="{9CE47F2D-3A50-6D49-BF7E-556287E8B7BB}" presName="connectorText" presStyleLbl="sibTrans2D1" presStyleIdx="1" presStyleCnt="4"/>
      <dgm:spPr/>
    </dgm:pt>
    <dgm:pt modelId="{674E477B-F21C-4D40-B3F7-0C4D93C61149}" type="pres">
      <dgm:prSet presAssocID="{BBB03037-0A8F-5A45-8181-A3F2577AB7ED}" presName="node" presStyleLbl="node1" presStyleIdx="2" presStyleCnt="5">
        <dgm:presLayoutVars>
          <dgm:bulletEnabled val="1"/>
        </dgm:presLayoutVars>
      </dgm:prSet>
      <dgm:spPr/>
    </dgm:pt>
    <dgm:pt modelId="{F73F71A5-BF78-8C49-874D-E5B69C0B5723}" type="pres">
      <dgm:prSet presAssocID="{557B3D5F-B6F4-C348-905C-B8B9927633C2}" presName="sibTrans" presStyleLbl="sibTrans2D1" presStyleIdx="2" presStyleCnt="4"/>
      <dgm:spPr/>
    </dgm:pt>
    <dgm:pt modelId="{6419F74C-0CEE-EC47-BFC6-1E252578428E}" type="pres">
      <dgm:prSet presAssocID="{557B3D5F-B6F4-C348-905C-B8B9927633C2}" presName="connectorText" presStyleLbl="sibTrans2D1" presStyleIdx="2" presStyleCnt="4"/>
      <dgm:spPr/>
    </dgm:pt>
    <dgm:pt modelId="{53DE208C-29AC-7148-8396-397B0BD74CD4}" type="pres">
      <dgm:prSet presAssocID="{9BA14C4C-9838-454F-91BC-AEBCDD28B90B}" presName="node" presStyleLbl="node1" presStyleIdx="3" presStyleCnt="5">
        <dgm:presLayoutVars>
          <dgm:bulletEnabled val="1"/>
        </dgm:presLayoutVars>
      </dgm:prSet>
      <dgm:spPr/>
    </dgm:pt>
    <dgm:pt modelId="{DA2D8AA3-48A1-5A49-A7B4-912B7C2BFD19}" type="pres">
      <dgm:prSet presAssocID="{83D745C9-2619-1A4C-BF4F-9B940088469D}" presName="sibTrans" presStyleLbl="sibTrans2D1" presStyleIdx="3" presStyleCnt="4"/>
      <dgm:spPr/>
    </dgm:pt>
    <dgm:pt modelId="{701E2F6A-A105-6C4F-B67D-DFEB1D69634C}" type="pres">
      <dgm:prSet presAssocID="{83D745C9-2619-1A4C-BF4F-9B940088469D}" presName="connectorText" presStyleLbl="sibTrans2D1" presStyleIdx="3" presStyleCnt="4"/>
      <dgm:spPr/>
    </dgm:pt>
    <dgm:pt modelId="{945CA066-6657-B242-AF4E-B1B6C743D66B}" type="pres">
      <dgm:prSet presAssocID="{50241977-D729-6342-B97C-407871FF2C3F}" presName="node" presStyleLbl="node1" presStyleIdx="4" presStyleCnt="5">
        <dgm:presLayoutVars>
          <dgm:bulletEnabled val="1"/>
        </dgm:presLayoutVars>
      </dgm:prSet>
      <dgm:spPr/>
    </dgm:pt>
  </dgm:ptLst>
  <dgm:cxnLst>
    <dgm:cxn modelId="{CB8DC507-0C8D-7542-855A-CEE894522905}" srcId="{AAD52DFF-1CFE-7249-B013-14F4F4664DA8}" destId="{637E1E32-2697-6D4A-A362-4A070CF99888}" srcOrd="1" destOrd="0" parTransId="{2CBBD73A-4390-D144-A90B-9E73E5968A43}" sibTransId="{9CE47F2D-3A50-6D49-BF7E-556287E8B7BB}"/>
    <dgm:cxn modelId="{41970027-E4C3-A147-B6F7-8CAD226329D2}" type="presOf" srcId="{83D745C9-2619-1A4C-BF4F-9B940088469D}" destId="{701E2F6A-A105-6C4F-B67D-DFEB1D69634C}" srcOrd="1" destOrd="0" presId="urn:microsoft.com/office/officeart/2005/8/layout/process5"/>
    <dgm:cxn modelId="{76CB8A28-CDC3-9B4F-A255-B76180598F3D}" srcId="{AAD52DFF-1CFE-7249-B013-14F4F4664DA8}" destId="{50241977-D729-6342-B97C-407871FF2C3F}" srcOrd="4" destOrd="0" parTransId="{AC9EA9B3-E384-D84E-8794-B289F9DA6C2B}" sibTransId="{253EE1DD-A762-C948-BFF5-75C139F33350}"/>
    <dgm:cxn modelId="{55956E32-3759-7D47-9415-DBCEE4BD4B75}" type="presOf" srcId="{9BA14C4C-9838-454F-91BC-AEBCDD28B90B}" destId="{53DE208C-29AC-7148-8396-397B0BD74CD4}" srcOrd="0" destOrd="0" presId="urn:microsoft.com/office/officeart/2005/8/layout/process5"/>
    <dgm:cxn modelId="{3787EC40-4591-6543-9F20-EB3CA8F664CD}" type="presOf" srcId="{95B124F8-DE84-554A-8150-5E6F36BA70DC}" destId="{514C1028-F998-0040-8320-E728E0F782D7}" srcOrd="0" destOrd="0" presId="urn:microsoft.com/office/officeart/2005/8/layout/process5"/>
    <dgm:cxn modelId="{D846FA59-0354-3C4D-99A3-6BFDB4654F4C}" type="presOf" srcId="{557B3D5F-B6F4-C348-905C-B8B9927633C2}" destId="{F73F71A5-BF78-8C49-874D-E5B69C0B5723}" srcOrd="0" destOrd="0" presId="urn:microsoft.com/office/officeart/2005/8/layout/process5"/>
    <dgm:cxn modelId="{22F35161-68AA-4B44-B2C5-D86BF37C3E26}" type="presOf" srcId="{50241977-D729-6342-B97C-407871FF2C3F}" destId="{945CA066-6657-B242-AF4E-B1B6C743D66B}" srcOrd="0" destOrd="0" presId="urn:microsoft.com/office/officeart/2005/8/layout/process5"/>
    <dgm:cxn modelId="{38241573-032F-D54E-8C7C-EB1C1512DB97}" type="presOf" srcId="{FDED65C3-7CC0-5447-8BD5-F76A7B944EA0}" destId="{6DEC58E9-035D-704C-8F90-8E941AA82C6A}" srcOrd="0" destOrd="0" presId="urn:microsoft.com/office/officeart/2005/8/layout/process5"/>
    <dgm:cxn modelId="{5E711A77-AC19-D647-A306-0ED4C66B90F2}" type="presOf" srcId="{9CE47F2D-3A50-6D49-BF7E-556287E8B7BB}" destId="{691173CC-A479-4C4B-BC5A-11039BEF238E}" srcOrd="0" destOrd="0" presId="urn:microsoft.com/office/officeart/2005/8/layout/process5"/>
    <dgm:cxn modelId="{A33C127D-9213-714E-A25B-7C949D5005D0}" type="presOf" srcId="{83D745C9-2619-1A4C-BF4F-9B940088469D}" destId="{DA2D8AA3-48A1-5A49-A7B4-912B7C2BFD19}" srcOrd="0" destOrd="0" presId="urn:microsoft.com/office/officeart/2005/8/layout/process5"/>
    <dgm:cxn modelId="{B72D3683-2168-C64D-9987-A3BD3CF75E96}" srcId="{AAD52DFF-1CFE-7249-B013-14F4F4664DA8}" destId="{9BA14C4C-9838-454F-91BC-AEBCDD28B90B}" srcOrd="3" destOrd="0" parTransId="{830B9F85-AF9C-D442-B720-854E669E02D7}" sibTransId="{83D745C9-2619-1A4C-BF4F-9B940088469D}"/>
    <dgm:cxn modelId="{1808718D-0668-3749-87DD-E4EFED76C6B0}" type="presOf" srcId="{557B3D5F-B6F4-C348-905C-B8B9927633C2}" destId="{6419F74C-0CEE-EC47-BFC6-1E252578428E}" srcOrd="1" destOrd="0" presId="urn:microsoft.com/office/officeart/2005/8/layout/process5"/>
    <dgm:cxn modelId="{428A96A4-961E-B144-94A6-1D92E958247E}" type="presOf" srcId="{637E1E32-2697-6D4A-A362-4A070CF99888}" destId="{6371E970-EEDB-C945-94CA-956B6786774D}" srcOrd="0" destOrd="0" presId="urn:microsoft.com/office/officeart/2005/8/layout/process5"/>
    <dgm:cxn modelId="{B0D37CAC-1CE8-3746-ABE5-BD7A2935874A}" type="presOf" srcId="{9CE47F2D-3A50-6D49-BF7E-556287E8B7BB}" destId="{35593E1A-CC11-BB4A-A1FB-07182C824645}" srcOrd="1" destOrd="0" presId="urn:microsoft.com/office/officeart/2005/8/layout/process5"/>
    <dgm:cxn modelId="{F88A92B2-97AA-D544-A60E-FD9C3555529F}" type="presOf" srcId="{AAD52DFF-1CFE-7249-B013-14F4F4664DA8}" destId="{A2AFA6FB-080C-264A-9330-E94635CA3F4F}" srcOrd="0" destOrd="0" presId="urn:microsoft.com/office/officeart/2005/8/layout/process5"/>
    <dgm:cxn modelId="{518257BF-F593-354A-BEA5-CD65FB93C5B8}" srcId="{AAD52DFF-1CFE-7249-B013-14F4F4664DA8}" destId="{BBB03037-0A8F-5A45-8181-A3F2577AB7ED}" srcOrd="2" destOrd="0" parTransId="{A6AEFB05-9F3A-024D-8E32-03D94D653C04}" sibTransId="{557B3D5F-B6F4-C348-905C-B8B9927633C2}"/>
    <dgm:cxn modelId="{F680B5C2-1245-6145-918B-8DA0FAB81C50}" type="presOf" srcId="{BBB03037-0A8F-5A45-8181-A3F2577AB7ED}" destId="{674E477B-F21C-4D40-B3F7-0C4D93C61149}" srcOrd="0" destOrd="0" presId="urn:microsoft.com/office/officeart/2005/8/layout/process5"/>
    <dgm:cxn modelId="{58D741C3-3771-2E48-8BA2-AAD688AB01CC}" srcId="{AAD52DFF-1CFE-7249-B013-14F4F4664DA8}" destId="{95B124F8-DE84-554A-8150-5E6F36BA70DC}" srcOrd="0" destOrd="0" parTransId="{85698558-6F1F-4441-9B20-C99707922A75}" sibTransId="{FDED65C3-7CC0-5447-8BD5-F76A7B944EA0}"/>
    <dgm:cxn modelId="{5FDAB4D8-9087-2F41-B9B8-54BDE2B96C7A}" type="presOf" srcId="{FDED65C3-7CC0-5447-8BD5-F76A7B944EA0}" destId="{177928AC-64DD-B34F-B3A0-47B71DA9BFBA}" srcOrd="1" destOrd="0" presId="urn:microsoft.com/office/officeart/2005/8/layout/process5"/>
    <dgm:cxn modelId="{66DDBE81-96E5-674B-BDAB-CAEDD74871A4}" type="presParOf" srcId="{A2AFA6FB-080C-264A-9330-E94635CA3F4F}" destId="{514C1028-F998-0040-8320-E728E0F782D7}" srcOrd="0" destOrd="0" presId="urn:microsoft.com/office/officeart/2005/8/layout/process5"/>
    <dgm:cxn modelId="{B4842DFD-F09C-BB40-A16A-483C1C18F469}" type="presParOf" srcId="{A2AFA6FB-080C-264A-9330-E94635CA3F4F}" destId="{6DEC58E9-035D-704C-8F90-8E941AA82C6A}" srcOrd="1" destOrd="0" presId="urn:microsoft.com/office/officeart/2005/8/layout/process5"/>
    <dgm:cxn modelId="{6CC59ADD-F5A4-5942-821C-8EE0CB939159}" type="presParOf" srcId="{6DEC58E9-035D-704C-8F90-8E941AA82C6A}" destId="{177928AC-64DD-B34F-B3A0-47B71DA9BFBA}" srcOrd="0" destOrd="0" presId="urn:microsoft.com/office/officeart/2005/8/layout/process5"/>
    <dgm:cxn modelId="{19D94DB2-4E2E-4B48-BFB0-D1EC8CBDCD4D}" type="presParOf" srcId="{A2AFA6FB-080C-264A-9330-E94635CA3F4F}" destId="{6371E970-EEDB-C945-94CA-956B6786774D}" srcOrd="2" destOrd="0" presId="urn:microsoft.com/office/officeart/2005/8/layout/process5"/>
    <dgm:cxn modelId="{1ED82883-036E-0549-862B-E47DDAF6BDC2}" type="presParOf" srcId="{A2AFA6FB-080C-264A-9330-E94635CA3F4F}" destId="{691173CC-A479-4C4B-BC5A-11039BEF238E}" srcOrd="3" destOrd="0" presId="urn:microsoft.com/office/officeart/2005/8/layout/process5"/>
    <dgm:cxn modelId="{34748993-692A-094C-82AA-2BE1F159916D}" type="presParOf" srcId="{691173CC-A479-4C4B-BC5A-11039BEF238E}" destId="{35593E1A-CC11-BB4A-A1FB-07182C824645}" srcOrd="0" destOrd="0" presId="urn:microsoft.com/office/officeart/2005/8/layout/process5"/>
    <dgm:cxn modelId="{5F0EAC5C-34B6-BE48-BAB5-D320C84F97B1}" type="presParOf" srcId="{A2AFA6FB-080C-264A-9330-E94635CA3F4F}" destId="{674E477B-F21C-4D40-B3F7-0C4D93C61149}" srcOrd="4" destOrd="0" presId="urn:microsoft.com/office/officeart/2005/8/layout/process5"/>
    <dgm:cxn modelId="{A6539819-977D-0648-ACC4-C07540D8E6C3}" type="presParOf" srcId="{A2AFA6FB-080C-264A-9330-E94635CA3F4F}" destId="{F73F71A5-BF78-8C49-874D-E5B69C0B5723}" srcOrd="5" destOrd="0" presId="urn:microsoft.com/office/officeart/2005/8/layout/process5"/>
    <dgm:cxn modelId="{B1AA37BD-C2BA-3242-9CE8-115675AB26DF}" type="presParOf" srcId="{F73F71A5-BF78-8C49-874D-E5B69C0B5723}" destId="{6419F74C-0CEE-EC47-BFC6-1E252578428E}" srcOrd="0" destOrd="0" presId="urn:microsoft.com/office/officeart/2005/8/layout/process5"/>
    <dgm:cxn modelId="{BEF9F553-37D7-F34E-80AA-64E1EE4984BB}" type="presParOf" srcId="{A2AFA6FB-080C-264A-9330-E94635CA3F4F}" destId="{53DE208C-29AC-7148-8396-397B0BD74CD4}" srcOrd="6" destOrd="0" presId="urn:microsoft.com/office/officeart/2005/8/layout/process5"/>
    <dgm:cxn modelId="{50F9ECBE-3416-2147-B938-570FFCE1D561}" type="presParOf" srcId="{A2AFA6FB-080C-264A-9330-E94635CA3F4F}" destId="{DA2D8AA3-48A1-5A49-A7B4-912B7C2BFD19}" srcOrd="7" destOrd="0" presId="urn:microsoft.com/office/officeart/2005/8/layout/process5"/>
    <dgm:cxn modelId="{6DDDA6D6-A28A-0A44-89D2-F3FC7155E691}" type="presParOf" srcId="{DA2D8AA3-48A1-5A49-A7B4-912B7C2BFD19}" destId="{701E2F6A-A105-6C4F-B67D-DFEB1D69634C}" srcOrd="0" destOrd="0" presId="urn:microsoft.com/office/officeart/2005/8/layout/process5"/>
    <dgm:cxn modelId="{139C4069-17D8-B241-ABE2-83D35BD7BF4A}" type="presParOf" srcId="{A2AFA6FB-080C-264A-9330-E94635CA3F4F}" destId="{945CA066-6657-B242-AF4E-B1B6C743D66B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E0D9F-D71B-8C45-A77A-575B8D0870BB}" type="doc">
      <dgm:prSet loTypeId="urn:microsoft.com/office/officeart/2005/8/layout/hList6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722A4AC0-83D6-D54E-A051-4AD3F93B7010}">
      <dgm:prSet phldrT="[Texto]" custT="1"/>
      <dgm:spPr/>
      <dgm:t>
        <a:bodyPr/>
        <a:lstStyle/>
        <a:p>
          <a:r>
            <a:rPr lang="pt-BR" sz="2000" dirty="0"/>
            <a:t>Avaliação de aspectos adicionais</a:t>
          </a:r>
        </a:p>
      </dgm:t>
    </dgm:pt>
    <dgm:pt modelId="{B75ACC5E-9C7E-4A4A-B8FC-C80DC7A10538}" type="parTrans" cxnId="{E33C0C08-2BF8-284B-909B-CCBC89A3AB54}">
      <dgm:prSet/>
      <dgm:spPr/>
      <dgm:t>
        <a:bodyPr/>
        <a:lstStyle/>
        <a:p>
          <a:endParaRPr lang="pt-BR" sz="1800"/>
        </a:p>
      </dgm:t>
    </dgm:pt>
    <dgm:pt modelId="{E946D40F-80BD-BD4E-8152-20647E470F18}" type="sibTrans" cxnId="{E33C0C08-2BF8-284B-909B-CCBC89A3AB54}">
      <dgm:prSet/>
      <dgm:spPr/>
      <dgm:t>
        <a:bodyPr/>
        <a:lstStyle/>
        <a:p>
          <a:endParaRPr lang="pt-BR" sz="1800"/>
        </a:p>
      </dgm:t>
    </dgm:pt>
    <dgm:pt modelId="{FCF27918-1AE0-804E-B976-62A6477C6BF5}">
      <dgm:prSet custT="1"/>
      <dgm:spPr/>
      <dgm:t>
        <a:bodyPr/>
        <a:lstStyle/>
        <a:p>
          <a:r>
            <a:rPr lang="pt-BR" sz="2000" dirty="0">
              <a:solidFill>
                <a:schemeClr val="bg1">
                  <a:lumMod val="10000"/>
                  <a:lumOff val="90000"/>
                </a:schemeClr>
              </a:solidFill>
            </a:rPr>
            <a:t>Comprovação de um elemento inovador </a:t>
          </a:r>
        </a:p>
      </dgm:t>
    </dgm:pt>
    <dgm:pt modelId="{2548655F-FE8A-1744-B6F6-696A2BCE4341}" type="parTrans" cxnId="{CC9FA6D6-611B-9C42-91E6-DE5D88482269}">
      <dgm:prSet/>
      <dgm:spPr/>
      <dgm:t>
        <a:bodyPr/>
        <a:lstStyle/>
        <a:p>
          <a:endParaRPr lang="pt-BR" sz="1800"/>
        </a:p>
      </dgm:t>
    </dgm:pt>
    <dgm:pt modelId="{D30C9D02-3EAD-7243-9D93-B985F0FE5ABB}" type="sibTrans" cxnId="{CC9FA6D6-611B-9C42-91E6-DE5D88482269}">
      <dgm:prSet/>
      <dgm:spPr/>
      <dgm:t>
        <a:bodyPr/>
        <a:lstStyle/>
        <a:p>
          <a:endParaRPr lang="pt-BR" sz="1800"/>
        </a:p>
      </dgm:t>
    </dgm:pt>
    <dgm:pt modelId="{144AA541-A67C-AF4C-A3CD-8E68E33891A5}">
      <dgm:prSet custT="1"/>
      <dgm:spPr/>
      <dgm:t>
        <a:bodyPr/>
        <a:lstStyle/>
        <a:p>
          <a:r>
            <a:rPr lang="pt-BR" sz="2000" dirty="0"/>
            <a:t>Avaliação da metodologia e métodos</a:t>
          </a:r>
        </a:p>
      </dgm:t>
    </dgm:pt>
    <dgm:pt modelId="{C3CD3AFE-5077-E742-A234-B6C8C1919572}" type="parTrans" cxnId="{7390AB5A-F5E7-3E45-BEE0-15A024C3DC7D}">
      <dgm:prSet/>
      <dgm:spPr/>
      <dgm:t>
        <a:bodyPr/>
        <a:lstStyle/>
        <a:p>
          <a:endParaRPr lang="pt-BR" sz="1800"/>
        </a:p>
      </dgm:t>
    </dgm:pt>
    <dgm:pt modelId="{160DEB50-4A9F-9C4A-9DAE-831CFEE4F32B}" type="sibTrans" cxnId="{7390AB5A-F5E7-3E45-BEE0-15A024C3DC7D}">
      <dgm:prSet/>
      <dgm:spPr/>
      <dgm:t>
        <a:bodyPr/>
        <a:lstStyle/>
        <a:p>
          <a:endParaRPr lang="pt-BR" sz="1800"/>
        </a:p>
      </dgm:t>
    </dgm:pt>
    <dgm:pt modelId="{D08AAA05-9FA9-8C49-9BA6-84DB8FBAB671}">
      <dgm:prSet custT="1"/>
      <dgm:spPr/>
      <dgm:t>
        <a:bodyPr/>
        <a:lstStyle/>
        <a:p>
          <a:r>
            <a:rPr lang="pt-BR" sz="2000" dirty="0"/>
            <a:t>Barreira ou Desafio tecnológico</a:t>
          </a:r>
        </a:p>
      </dgm:t>
    </dgm:pt>
    <dgm:pt modelId="{C64475F1-510B-7E4A-8292-1DA20E9EA930}" type="parTrans" cxnId="{36662099-B07B-E04D-BDDA-AF804CF78A07}">
      <dgm:prSet/>
      <dgm:spPr/>
      <dgm:t>
        <a:bodyPr/>
        <a:lstStyle/>
        <a:p>
          <a:endParaRPr lang="pt-BR" sz="1600"/>
        </a:p>
      </dgm:t>
    </dgm:pt>
    <dgm:pt modelId="{E5A262F4-C66A-3E4F-A0ED-32EC5CBEB3D8}" type="sibTrans" cxnId="{36662099-B07B-E04D-BDDA-AF804CF78A07}">
      <dgm:prSet/>
      <dgm:spPr/>
      <dgm:t>
        <a:bodyPr/>
        <a:lstStyle/>
        <a:p>
          <a:endParaRPr lang="pt-BR" sz="1600"/>
        </a:p>
      </dgm:t>
    </dgm:pt>
    <dgm:pt modelId="{9F8546C4-9640-F744-AF47-F6F4D0E8DC76}" type="pres">
      <dgm:prSet presAssocID="{9ADE0D9F-D71B-8C45-A77A-575B8D0870BB}" presName="Name0" presStyleCnt="0">
        <dgm:presLayoutVars>
          <dgm:dir/>
          <dgm:resizeHandles val="exact"/>
        </dgm:presLayoutVars>
      </dgm:prSet>
      <dgm:spPr/>
    </dgm:pt>
    <dgm:pt modelId="{CACD8819-0778-7244-A45B-1C2DCCC61F34}" type="pres">
      <dgm:prSet presAssocID="{FCF27918-1AE0-804E-B976-62A6477C6BF5}" presName="node" presStyleLbl="node1" presStyleIdx="0" presStyleCnt="4">
        <dgm:presLayoutVars>
          <dgm:bulletEnabled val="1"/>
        </dgm:presLayoutVars>
      </dgm:prSet>
      <dgm:spPr/>
    </dgm:pt>
    <dgm:pt modelId="{9AF774FC-1BF7-9A4D-8B8C-4B071C593BE1}" type="pres">
      <dgm:prSet presAssocID="{D30C9D02-3EAD-7243-9D93-B985F0FE5ABB}" presName="sibTrans" presStyleCnt="0"/>
      <dgm:spPr/>
    </dgm:pt>
    <dgm:pt modelId="{2DE3DC56-5684-BD42-B9D6-BAF3761FD989}" type="pres">
      <dgm:prSet presAssocID="{D08AAA05-9FA9-8C49-9BA6-84DB8FBAB671}" presName="node" presStyleLbl="node1" presStyleIdx="1" presStyleCnt="4">
        <dgm:presLayoutVars>
          <dgm:bulletEnabled val="1"/>
        </dgm:presLayoutVars>
      </dgm:prSet>
      <dgm:spPr/>
    </dgm:pt>
    <dgm:pt modelId="{AAE8FAFF-F853-184D-8177-478FB9BD9346}" type="pres">
      <dgm:prSet presAssocID="{E5A262F4-C66A-3E4F-A0ED-32EC5CBEB3D8}" presName="sibTrans" presStyleCnt="0"/>
      <dgm:spPr/>
    </dgm:pt>
    <dgm:pt modelId="{9A7A9833-0B4C-AB46-93BA-C602692D6760}" type="pres">
      <dgm:prSet presAssocID="{144AA541-A67C-AF4C-A3CD-8E68E33891A5}" presName="node" presStyleLbl="node1" presStyleIdx="2" presStyleCnt="4">
        <dgm:presLayoutVars>
          <dgm:bulletEnabled val="1"/>
        </dgm:presLayoutVars>
      </dgm:prSet>
      <dgm:spPr/>
    </dgm:pt>
    <dgm:pt modelId="{D37B867D-47B3-F34E-93DD-FD8073C4BABC}" type="pres">
      <dgm:prSet presAssocID="{160DEB50-4A9F-9C4A-9DAE-831CFEE4F32B}" presName="sibTrans" presStyleCnt="0"/>
      <dgm:spPr/>
    </dgm:pt>
    <dgm:pt modelId="{4C2DDF77-98D9-6E4A-833F-D32FE4EFEB06}" type="pres">
      <dgm:prSet presAssocID="{722A4AC0-83D6-D54E-A051-4AD3F93B7010}" presName="node" presStyleLbl="node1" presStyleIdx="3" presStyleCnt="4">
        <dgm:presLayoutVars>
          <dgm:bulletEnabled val="1"/>
        </dgm:presLayoutVars>
      </dgm:prSet>
      <dgm:spPr/>
    </dgm:pt>
  </dgm:ptLst>
  <dgm:cxnLst>
    <dgm:cxn modelId="{E33C0C08-2BF8-284B-909B-CCBC89A3AB54}" srcId="{9ADE0D9F-D71B-8C45-A77A-575B8D0870BB}" destId="{722A4AC0-83D6-D54E-A051-4AD3F93B7010}" srcOrd="3" destOrd="0" parTransId="{B75ACC5E-9C7E-4A4A-B8FC-C80DC7A10538}" sibTransId="{E946D40F-80BD-BD4E-8152-20647E470F18}"/>
    <dgm:cxn modelId="{E7AACD3A-226A-044A-BF4D-0095E91AE29B}" type="presOf" srcId="{144AA541-A67C-AF4C-A3CD-8E68E33891A5}" destId="{9A7A9833-0B4C-AB46-93BA-C602692D6760}" srcOrd="0" destOrd="0" presId="urn:microsoft.com/office/officeart/2005/8/layout/hList6"/>
    <dgm:cxn modelId="{7390AB5A-F5E7-3E45-BEE0-15A024C3DC7D}" srcId="{9ADE0D9F-D71B-8C45-A77A-575B8D0870BB}" destId="{144AA541-A67C-AF4C-A3CD-8E68E33891A5}" srcOrd="2" destOrd="0" parTransId="{C3CD3AFE-5077-E742-A234-B6C8C1919572}" sibTransId="{160DEB50-4A9F-9C4A-9DAE-831CFEE4F32B}"/>
    <dgm:cxn modelId="{13FA4C65-5EA9-574C-AC5A-C8C95FCD32A1}" type="presOf" srcId="{722A4AC0-83D6-D54E-A051-4AD3F93B7010}" destId="{4C2DDF77-98D9-6E4A-833F-D32FE4EFEB06}" srcOrd="0" destOrd="0" presId="urn:microsoft.com/office/officeart/2005/8/layout/hList6"/>
    <dgm:cxn modelId="{40139477-FE20-6345-B0BA-7975C40703FF}" type="presOf" srcId="{D08AAA05-9FA9-8C49-9BA6-84DB8FBAB671}" destId="{2DE3DC56-5684-BD42-B9D6-BAF3761FD989}" srcOrd="0" destOrd="0" presId="urn:microsoft.com/office/officeart/2005/8/layout/hList6"/>
    <dgm:cxn modelId="{4EA1F28B-A0CF-184E-A404-29AABA7441CF}" type="presOf" srcId="{FCF27918-1AE0-804E-B976-62A6477C6BF5}" destId="{CACD8819-0778-7244-A45B-1C2DCCC61F34}" srcOrd="0" destOrd="0" presId="urn:microsoft.com/office/officeart/2005/8/layout/hList6"/>
    <dgm:cxn modelId="{36662099-B07B-E04D-BDDA-AF804CF78A07}" srcId="{9ADE0D9F-D71B-8C45-A77A-575B8D0870BB}" destId="{D08AAA05-9FA9-8C49-9BA6-84DB8FBAB671}" srcOrd="1" destOrd="0" parTransId="{C64475F1-510B-7E4A-8292-1DA20E9EA930}" sibTransId="{E5A262F4-C66A-3E4F-A0ED-32EC5CBEB3D8}"/>
    <dgm:cxn modelId="{1C9028CB-A138-974C-9A60-65E049DFFE38}" type="presOf" srcId="{9ADE0D9F-D71B-8C45-A77A-575B8D0870BB}" destId="{9F8546C4-9640-F744-AF47-F6F4D0E8DC76}" srcOrd="0" destOrd="0" presId="urn:microsoft.com/office/officeart/2005/8/layout/hList6"/>
    <dgm:cxn modelId="{CC9FA6D6-611B-9C42-91E6-DE5D88482269}" srcId="{9ADE0D9F-D71B-8C45-A77A-575B8D0870BB}" destId="{FCF27918-1AE0-804E-B976-62A6477C6BF5}" srcOrd="0" destOrd="0" parTransId="{2548655F-FE8A-1744-B6F6-696A2BCE4341}" sibTransId="{D30C9D02-3EAD-7243-9D93-B985F0FE5ABB}"/>
    <dgm:cxn modelId="{07C9E520-1169-F847-8078-7EFA6EB847FC}" type="presParOf" srcId="{9F8546C4-9640-F744-AF47-F6F4D0E8DC76}" destId="{CACD8819-0778-7244-A45B-1C2DCCC61F34}" srcOrd="0" destOrd="0" presId="urn:microsoft.com/office/officeart/2005/8/layout/hList6"/>
    <dgm:cxn modelId="{B426A0D6-B3B3-6147-8086-36324DE84B77}" type="presParOf" srcId="{9F8546C4-9640-F744-AF47-F6F4D0E8DC76}" destId="{9AF774FC-1BF7-9A4D-8B8C-4B071C593BE1}" srcOrd="1" destOrd="0" presId="urn:microsoft.com/office/officeart/2005/8/layout/hList6"/>
    <dgm:cxn modelId="{EC487708-1D93-CA46-890C-CE179192CF2B}" type="presParOf" srcId="{9F8546C4-9640-F744-AF47-F6F4D0E8DC76}" destId="{2DE3DC56-5684-BD42-B9D6-BAF3761FD989}" srcOrd="2" destOrd="0" presId="urn:microsoft.com/office/officeart/2005/8/layout/hList6"/>
    <dgm:cxn modelId="{55F3EE20-1783-3041-AFF2-30D76AA30500}" type="presParOf" srcId="{9F8546C4-9640-F744-AF47-F6F4D0E8DC76}" destId="{AAE8FAFF-F853-184D-8177-478FB9BD9346}" srcOrd="3" destOrd="0" presId="urn:microsoft.com/office/officeart/2005/8/layout/hList6"/>
    <dgm:cxn modelId="{6A637E93-2546-6248-85D1-145016E96423}" type="presParOf" srcId="{9F8546C4-9640-F744-AF47-F6F4D0E8DC76}" destId="{9A7A9833-0B4C-AB46-93BA-C602692D6760}" srcOrd="4" destOrd="0" presId="urn:microsoft.com/office/officeart/2005/8/layout/hList6"/>
    <dgm:cxn modelId="{866F386A-60B5-674B-B476-707F3EB763CD}" type="presParOf" srcId="{9F8546C4-9640-F744-AF47-F6F4D0E8DC76}" destId="{D37B867D-47B3-F34E-93DD-FD8073C4BABC}" srcOrd="5" destOrd="0" presId="urn:microsoft.com/office/officeart/2005/8/layout/hList6"/>
    <dgm:cxn modelId="{158424F9-C6FE-7242-8E5E-F6913B61F969}" type="presParOf" srcId="{9F8546C4-9640-F744-AF47-F6F4D0E8DC76}" destId="{4C2DDF77-98D9-6E4A-833F-D32FE4EFEB06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C1028-F998-0040-8320-E728E0F782D7}">
      <dsp:nvSpPr>
        <dsp:cNvPr id="0" name=""/>
        <dsp:cNvSpPr/>
      </dsp:nvSpPr>
      <dsp:spPr>
        <a:xfrm>
          <a:off x="8978" y="794857"/>
          <a:ext cx="2683697" cy="1610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Impostos a deduzir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Regularidade com RFB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Atividades  de PD&amp;I</a:t>
          </a:r>
        </a:p>
      </dsp:txBody>
      <dsp:txXfrm>
        <a:off x="56140" y="842019"/>
        <a:ext cx="2589373" cy="1515894"/>
      </dsp:txXfrm>
    </dsp:sp>
    <dsp:sp modelId="{6DEC58E9-035D-704C-8F90-8E941AA82C6A}">
      <dsp:nvSpPr>
        <dsp:cNvPr id="0" name=""/>
        <dsp:cNvSpPr/>
      </dsp:nvSpPr>
      <dsp:spPr>
        <a:xfrm>
          <a:off x="2928841" y="1267188"/>
          <a:ext cx="568943" cy="665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2928841" y="1400299"/>
        <a:ext cx="398260" cy="399335"/>
      </dsp:txXfrm>
    </dsp:sp>
    <dsp:sp modelId="{6371E970-EEDB-C945-94CA-956B6786774D}">
      <dsp:nvSpPr>
        <dsp:cNvPr id="0" name=""/>
        <dsp:cNvSpPr/>
      </dsp:nvSpPr>
      <dsp:spPr>
        <a:xfrm>
          <a:off x="3766155" y="794857"/>
          <a:ext cx="2683697" cy="1610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Identificar as atividades de PD&amp;I – Critério da Lei do Bem</a:t>
          </a:r>
        </a:p>
      </dsp:txBody>
      <dsp:txXfrm>
        <a:off x="3813317" y="842019"/>
        <a:ext cx="2589373" cy="1515894"/>
      </dsp:txXfrm>
    </dsp:sp>
    <dsp:sp modelId="{691173CC-A479-4C4B-BC5A-11039BEF238E}">
      <dsp:nvSpPr>
        <dsp:cNvPr id="0" name=""/>
        <dsp:cNvSpPr/>
      </dsp:nvSpPr>
      <dsp:spPr>
        <a:xfrm>
          <a:off x="6686018" y="1267188"/>
          <a:ext cx="568943" cy="665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6686018" y="1400299"/>
        <a:ext cx="398260" cy="399335"/>
      </dsp:txXfrm>
    </dsp:sp>
    <dsp:sp modelId="{674E477B-F21C-4D40-B3F7-0C4D93C61149}">
      <dsp:nvSpPr>
        <dsp:cNvPr id="0" name=""/>
        <dsp:cNvSpPr/>
      </dsp:nvSpPr>
      <dsp:spPr>
        <a:xfrm>
          <a:off x="7523332" y="794857"/>
          <a:ext cx="2683697" cy="1610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 err="1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Identificarr</a:t>
          </a:r>
          <a:r>
            <a:rPr lang="pt-BR" sz="2100" kern="1200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 os gastos de PD&amp;I enquadráveis na Lei do Bem.</a:t>
          </a:r>
        </a:p>
      </dsp:txBody>
      <dsp:txXfrm>
        <a:off x="7570494" y="842019"/>
        <a:ext cx="2589373" cy="1515894"/>
      </dsp:txXfrm>
    </dsp:sp>
    <dsp:sp modelId="{F73F71A5-BF78-8C49-874D-E5B69C0B5723}">
      <dsp:nvSpPr>
        <dsp:cNvPr id="0" name=""/>
        <dsp:cNvSpPr/>
      </dsp:nvSpPr>
      <dsp:spPr>
        <a:xfrm rot="5400000">
          <a:off x="8580709" y="2592934"/>
          <a:ext cx="568943" cy="665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 rot="-5400000">
        <a:off x="8665514" y="2641241"/>
        <a:ext cx="399335" cy="398260"/>
      </dsp:txXfrm>
    </dsp:sp>
    <dsp:sp modelId="{53DE208C-29AC-7148-8396-397B0BD74CD4}">
      <dsp:nvSpPr>
        <dsp:cNvPr id="0" name=""/>
        <dsp:cNvSpPr/>
      </dsp:nvSpPr>
      <dsp:spPr>
        <a:xfrm>
          <a:off x="7523332" y="3478555"/>
          <a:ext cx="2683697" cy="1610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Cálculo do Benefício e escrituração contábil</a:t>
          </a:r>
        </a:p>
      </dsp:txBody>
      <dsp:txXfrm>
        <a:off x="7570494" y="3525717"/>
        <a:ext cx="2589373" cy="1515894"/>
      </dsp:txXfrm>
    </dsp:sp>
    <dsp:sp modelId="{DA2D8AA3-48A1-5A49-A7B4-912B7C2BFD19}">
      <dsp:nvSpPr>
        <dsp:cNvPr id="0" name=""/>
        <dsp:cNvSpPr/>
      </dsp:nvSpPr>
      <dsp:spPr>
        <a:xfrm rot="10800000">
          <a:off x="6718223" y="3950885"/>
          <a:ext cx="568943" cy="665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 rot="10800000">
        <a:off x="6888906" y="4083996"/>
        <a:ext cx="398260" cy="399335"/>
      </dsp:txXfrm>
    </dsp:sp>
    <dsp:sp modelId="{945CA066-6657-B242-AF4E-B1B6C743D66B}">
      <dsp:nvSpPr>
        <dsp:cNvPr id="0" name=""/>
        <dsp:cNvSpPr/>
      </dsp:nvSpPr>
      <dsp:spPr>
        <a:xfrm>
          <a:off x="3766155" y="3478555"/>
          <a:ext cx="2683697" cy="16102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Preenchimento do FORMPD</a:t>
          </a:r>
        </a:p>
      </dsp:txBody>
      <dsp:txXfrm>
        <a:off x="3813317" y="3525717"/>
        <a:ext cx="2589373" cy="1515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D8819-0778-7244-A45B-1C2DCCC61F34}">
      <dsp:nvSpPr>
        <dsp:cNvPr id="0" name=""/>
        <dsp:cNvSpPr/>
      </dsp:nvSpPr>
      <dsp:spPr>
        <a:xfrm rot="16200000">
          <a:off x="-1577595" y="1579555"/>
          <a:ext cx="5081970" cy="1922859"/>
        </a:xfrm>
        <a:prstGeom prst="flowChartManualOperati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>
                  <a:lumMod val="10000"/>
                  <a:lumOff val="90000"/>
                </a:schemeClr>
              </a:solidFill>
            </a:rPr>
            <a:t>Comprovação de um elemento inovador </a:t>
          </a:r>
        </a:p>
      </dsp:txBody>
      <dsp:txXfrm rot="5400000">
        <a:off x="1960" y="1016394"/>
        <a:ext cx="1922859" cy="3049182"/>
      </dsp:txXfrm>
    </dsp:sp>
    <dsp:sp modelId="{2DE3DC56-5684-BD42-B9D6-BAF3761FD989}">
      <dsp:nvSpPr>
        <dsp:cNvPr id="0" name=""/>
        <dsp:cNvSpPr/>
      </dsp:nvSpPr>
      <dsp:spPr>
        <a:xfrm rot="16200000">
          <a:off x="489478" y="1579555"/>
          <a:ext cx="5081970" cy="1922859"/>
        </a:xfrm>
        <a:prstGeom prst="flowChartManualOperation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Barreira ou Desafio tecnológico</a:t>
          </a:r>
        </a:p>
      </dsp:txBody>
      <dsp:txXfrm rot="5400000">
        <a:off x="2069033" y="1016394"/>
        <a:ext cx="1922859" cy="3049182"/>
      </dsp:txXfrm>
    </dsp:sp>
    <dsp:sp modelId="{9A7A9833-0B4C-AB46-93BA-C602692D6760}">
      <dsp:nvSpPr>
        <dsp:cNvPr id="0" name=""/>
        <dsp:cNvSpPr/>
      </dsp:nvSpPr>
      <dsp:spPr>
        <a:xfrm rot="16200000">
          <a:off x="2556551" y="1579555"/>
          <a:ext cx="5081970" cy="1922859"/>
        </a:xfrm>
        <a:prstGeom prst="flowChartManualOperation">
          <a:avLst/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Avaliação da metodologia e métodos</a:t>
          </a:r>
        </a:p>
      </dsp:txBody>
      <dsp:txXfrm rot="5400000">
        <a:off x="4136106" y="1016394"/>
        <a:ext cx="1922859" cy="3049182"/>
      </dsp:txXfrm>
    </dsp:sp>
    <dsp:sp modelId="{4C2DDF77-98D9-6E4A-833F-D32FE4EFEB06}">
      <dsp:nvSpPr>
        <dsp:cNvPr id="0" name=""/>
        <dsp:cNvSpPr/>
      </dsp:nvSpPr>
      <dsp:spPr>
        <a:xfrm rot="16200000">
          <a:off x="4623625" y="1579555"/>
          <a:ext cx="5081970" cy="1922859"/>
        </a:xfrm>
        <a:prstGeom prst="flowChartManualOperation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Avaliação de aspectos adicionais</a:t>
          </a:r>
        </a:p>
      </dsp:txBody>
      <dsp:txXfrm rot="5400000">
        <a:off x="6203180" y="1016394"/>
        <a:ext cx="1922859" cy="3049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DEF669F-2886-6F74-D0CE-966EEAD50D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A30C01B-84C0-57A0-A022-24A8FA41A0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A6B11-9E7A-8B4F-A139-607D476FFDFA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2A94BDB-2841-4BA5-20B5-B1CC84098F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395F5D1-AD5A-FFF7-F8C8-B57E8528C2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D3F23-3596-F543-B8EA-64F2A76360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961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27E43-C18E-C248-A293-3EF73D0E8961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3B86A-6557-8543-9D97-F61340E09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803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78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E7763-7AA7-4511-95D0-0DC176BB7E31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2796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E7FAB-1C10-09B9-2897-4C60967E2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51BD42-AF8E-CC25-C6AF-13C2F081A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i="0" cap="all" baseline="0">
                <a:solidFill>
                  <a:srgbClr val="00612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282353-C931-5FB1-5788-DE9476BE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E479-7562-46D6-B1DA-70D041E8BE46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935097-7238-FD31-C2F5-EF358CF7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E55A08-3725-90B5-9E20-83A0D594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3CDD-6383-49CA-9F10-6AEF94A62E3A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Homem tirando foto de si mesmo em frente ao computador&#10;&#10;Descrição gerada automaticamente com confiança baixa">
            <a:extLst>
              <a:ext uri="{FF2B5EF4-FFF2-40B4-BE49-F238E27FC236}">
                <a16:creationId xmlns:a16="http://schemas.microsoft.com/office/drawing/2014/main" id="{B14A6105-0563-1700-9D57-56DAD39B2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40685" r="19192" b="25050"/>
          <a:stretch/>
        </p:blipFill>
        <p:spPr bwMode="auto">
          <a:xfrm>
            <a:off x="0" y="0"/>
            <a:ext cx="12192000" cy="31232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68C66B5-4E60-3BCD-100D-0767F87CE87D}"/>
              </a:ext>
            </a:extLst>
          </p:cNvPr>
          <p:cNvSpPr/>
          <p:nvPr userDrawn="1"/>
        </p:nvSpPr>
        <p:spPr>
          <a:xfrm>
            <a:off x="0" y="0"/>
            <a:ext cx="12192000" cy="3123244"/>
          </a:xfrm>
          <a:prstGeom prst="rect">
            <a:avLst/>
          </a:prstGeom>
          <a:solidFill>
            <a:srgbClr val="006122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F73EA97A-52FF-3522-5E68-409E065871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1" r="43612" b="34247"/>
          <a:stretch/>
        </p:blipFill>
        <p:spPr>
          <a:xfrm>
            <a:off x="8628772" y="154524"/>
            <a:ext cx="1572282" cy="84125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8FB62CC-8799-8C2A-0E68-A411B5E3E7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054" y="89931"/>
            <a:ext cx="1777041" cy="99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F708EB4-D2C4-6A62-56BD-7193B79611C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3628" y="349046"/>
            <a:ext cx="905144" cy="40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3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44155-58A9-D016-2EE5-0C52B4A8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29F924-DDEB-D244-726A-467F64FB2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DBAAE3-953E-33F4-0893-D2EF807C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E479-7562-46D6-B1DA-70D041E8BE46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0F4754-9074-3AFD-0BD6-7448B1B66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D7B915-1F70-E159-CC98-74B722E5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3CDD-6383-49CA-9F10-6AEF94A62E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52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E9571DD-9366-2050-086B-446B328B3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89F88C-8DD2-9D7B-CAEF-E0409DA78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F30EC9-03F2-54C8-5CED-9402DC0B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E479-7562-46D6-B1DA-70D041E8BE46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E5FE98-E7EA-DA2A-3F5C-BE1C1018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5E13EA-BEB8-2F5C-E312-97474A2A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3CDD-6383-49CA-9F10-6AEF94A62E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203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_TIT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E8983DFC-5132-B16D-DC37-58206375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971" y="2888940"/>
            <a:ext cx="4031923" cy="1080120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681C263-8A9C-698E-58C7-6AAD2C71368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61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688029F-40C8-DBFC-B2EF-4C32385E00CA}"/>
              </a:ext>
            </a:extLst>
          </p:cNvPr>
          <p:cNvSpPr/>
          <p:nvPr userDrawn="1"/>
        </p:nvSpPr>
        <p:spPr>
          <a:xfrm>
            <a:off x="11277719" y="0"/>
            <a:ext cx="91428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3643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79FED-710B-67DD-52E7-C5D65768B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 cap="all" baseline="0">
                <a:solidFill>
                  <a:srgbClr val="0061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4AB624-04FE-E911-860E-65A6CE67D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D28C3A08-287C-0573-FA10-ADC311056888}"/>
              </a:ext>
            </a:extLst>
          </p:cNvPr>
          <p:cNvGrpSpPr/>
          <p:nvPr userDrawn="1"/>
        </p:nvGrpSpPr>
        <p:grpSpPr>
          <a:xfrm>
            <a:off x="0" y="5993082"/>
            <a:ext cx="12192000" cy="999586"/>
            <a:chOff x="0" y="5960777"/>
            <a:chExt cx="12192000" cy="999586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5A5C804-F575-FE49-8735-D079B5CB0EB4}"/>
                </a:ext>
              </a:extLst>
            </p:cNvPr>
            <p:cNvSpPr/>
            <p:nvPr/>
          </p:nvSpPr>
          <p:spPr>
            <a:xfrm>
              <a:off x="0" y="5985164"/>
              <a:ext cx="12192000" cy="872836"/>
            </a:xfrm>
            <a:prstGeom prst="rect">
              <a:avLst/>
            </a:prstGeom>
            <a:solidFill>
              <a:srgbClr val="00612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Imagem 8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34EA1069-31EA-2D8B-5B96-5E99CACFE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781" r="43612" b="34247"/>
            <a:stretch/>
          </p:blipFill>
          <p:spPr>
            <a:xfrm>
              <a:off x="1048132" y="6025370"/>
              <a:ext cx="1572282" cy="841256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BC7CF20F-7A9E-07A7-DED7-B378BB097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414" y="5960777"/>
              <a:ext cx="1777041" cy="999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8B58DA55-6947-A2E6-B44E-D34225B70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2988" y="6219892"/>
              <a:ext cx="905144" cy="403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402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49AB4-4917-7560-F3FA-D18E932A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E64099-A17D-EB8C-4505-D861B28DC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A7AAB3-6484-6CC1-93BC-472C09A4F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E479-7562-46D6-B1DA-70D041E8BE46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80723A-C91B-F5EC-2E6D-0EEFBF4E1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845C1D-DEEC-9907-DA07-2A9A1B95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3CDD-6383-49CA-9F10-6AEF94A62E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80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DB99A-C610-B6BE-BB71-BA162A744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557391-4826-1CAF-2619-DFAB31F35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40BDA3D-262B-4E2E-842D-628BE7351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23284D-2C3E-A118-633C-BFE660302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E479-7562-46D6-B1DA-70D041E8BE46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6F1ED4-5941-F5FA-A9B5-DD0D68B9D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071F7E0-19FE-42D8-5036-4380E0D08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3CDD-6383-49CA-9F10-6AEF94A62E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00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757ED-C8B5-4828-136C-D6E46A26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6C1B94-7D6F-53FE-AFAC-FA712485A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CC02DD-B8FC-6AF5-7ADE-A885FD890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73B127D-ACE4-B249-6A01-E22B577ACD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8FE60CC-2C03-64DA-2F72-D52295D11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A63F1F4-1D62-8816-7B69-7205E8F31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E479-7562-46D6-B1DA-70D041E8BE46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F1B55DA-0E9D-2531-FFFB-FE75B43E0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3459DFA-4211-C559-64B0-4926A734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3CDD-6383-49CA-9F10-6AEF94A62E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39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A5FFC-1177-3A73-69E4-8295A2D1B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EDDDE97-58E5-9E78-3091-F153879D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E479-7562-46D6-B1DA-70D041E8BE46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D774EA-2177-4C05-9369-BA1594EB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A096A18-0DD5-172C-432C-7A506DCC5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3CDD-6383-49CA-9F10-6AEF94A62E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26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14D2A41-9763-E21C-8AE4-47EFF1B76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E479-7562-46D6-B1DA-70D041E8BE46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8102FB6-1C45-1A53-91F0-ACAC852DE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9E84872-BE36-C53C-C711-28733BC8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3CDD-6383-49CA-9F10-6AEF94A62E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56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DE8CE-8861-915C-CCCB-AEF66D34F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36F5EF-7FDA-2886-AD28-A89DD8989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9D203F-F945-CCF7-A42C-FF39BE020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C4E613-7F58-F255-9602-AD2D7A8F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E479-7562-46D6-B1DA-70D041E8BE46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03FFAB-25C0-53E2-B9C6-83BA8688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DA41E2-CBE4-F2C2-A733-DAB3F9B3E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3CDD-6383-49CA-9F10-6AEF94A62E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89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02C7B-29FF-8B41-9E45-513004380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8EBD478-1393-0A01-2101-AC0D7F749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F47190C-7164-43D8-299A-09F0F951D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83A385-2921-FFE7-67F6-823AF0C2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E479-7562-46D6-B1DA-70D041E8BE46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A88743-05D5-A408-C151-22716C39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89A3D1-3DDE-D053-4F00-36B501CD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3CDD-6383-49CA-9F10-6AEF94A62E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54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D556F50-558D-4623-4BFE-FD4106C4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25F791-E9AF-BBDE-3233-EF986D1A5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487E4C-B780-C892-8DAD-026D3EE17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AE479-7562-46D6-B1DA-70D041E8BE46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638B6F-66E3-039F-49B3-C0422D299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8D42A9-5AEB-70AA-00F0-2870C2892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83CDD-6383-49CA-9F10-6AEF94A62E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22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omem tirando foto de si mesmo em frente ao computador&#10;&#10;Descrição gerada automaticamente com confiança baixa">
            <a:extLst>
              <a:ext uri="{FF2B5EF4-FFF2-40B4-BE49-F238E27FC236}">
                <a16:creationId xmlns:a16="http://schemas.microsoft.com/office/drawing/2014/main" id="{7A82F717-E52A-BE77-DAE2-0EF0082673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40685" r="19192" b="25050"/>
          <a:stretch/>
        </p:blipFill>
        <p:spPr bwMode="auto">
          <a:xfrm>
            <a:off x="0" y="0"/>
            <a:ext cx="12192000" cy="31232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5B3B31F-A9A8-9E94-492B-3DE9361D2B6A}"/>
              </a:ext>
            </a:extLst>
          </p:cNvPr>
          <p:cNvSpPr/>
          <p:nvPr/>
        </p:nvSpPr>
        <p:spPr>
          <a:xfrm>
            <a:off x="0" y="0"/>
            <a:ext cx="12192000" cy="3123244"/>
          </a:xfrm>
          <a:prstGeom prst="rect">
            <a:avLst/>
          </a:prstGeom>
          <a:solidFill>
            <a:srgbClr val="006122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1213125-8EAA-D9CC-134C-E2994230C3C0}"/>
              </a:ext>
            </a:extLst>
          </p:cNvPr>
          <p:cNvSpPr/>
          <p:nvPr/>
        </p:nvSpPr>
        <p:spPr>
          <a:xfrm>
            <a:off x="3350191" y="3429000"/>
            <a:ext cx="5278581" cy="962451"/>
          </a:xfrm>
          <a:prstGeom prst="rect">
            <a:avLst/>
          </a:prstGeom>
          <a:solidFill>
            <a:srgbClr val="0061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Lei do Bem</a:t>
            </a:r>
          </a:p>
        </p:txBody>
      </p:sp>
      <p:sp>
        <p:nvSpPr>
          <p:cNvPr id="16" name="Caixa de Texto 4">
            <a:extLst>
              <a:ext uri="{FF2B5EF4-FFF2-40B4-BE49-F238E27FC236}">
                <a16:creationId xmlns:a16="http://schemas.microsoft.com/office/drawing/2014/main" id="{ECDDA9F7-C3A8-3842-90FA-DF650B825A2D}"/>
              </a:ext>
            </a:extLst>
          </p:cNvPr>
          <p:cNvSpPr txBox="1"/>
          <p:nvPr/>
        </p:nvSpPr>
        <p:spPr>
          <a:xfrm>
            <a:off x="3456706" y="5262780"/>
            <a:ext cx="5278581" cy="482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400" b="1" dirty="0">
                <a:solidFill>
                  <a:srgbClr val="006122"/>
                </a:solidFill>
                <a:effectLst/>
                <a:latin typeface="Arial Black" panose="020B0A04020102020204" pitchFamily="34" charset="0"/>
                <a:ea typeface="Arial MT"/>
                <a:cs typeface="Arial MT"/>
              </a:rPr>
              <a:t>Giancarlo Stefanuto</a:t>
            </a:r>
            <a:endParaRPr lang="pt-BR" sz="1200" kern="100" dirty="0">
              <a:solidFill>
                <a:srgbClr val="0061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267671" y="6041126"/>
            <a:ext cx="1608134" cy="6801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kern="100" dirty="0">
                <a:solidFill>
                  <a:srgbClr val="006122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15/04//2025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2C35869B-9DCA-7C01-1F6C-6EF9DAE7AC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1" r="43612" b="34247"/>
          <a:stretch/>
        </p:blipFill>
        <p:spPr>
          <a:xfrm>
            <a:off x="8628772" y="154524"/>
            <a:ext cx="1572282" cy="84125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0027090-4D03-05A4-99A4-0C6279435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054" y="89931"/>
            <a:ext cx="1777041" cy="99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E062E87F-9682-5E08-1962-27C28F2C74C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28" y="226934"/>
            <a:ext cx="905144" cy="64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06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C6662-128F-A042-8128-9E61C13CF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0F88CCFA-AA64-B346-E2DF-A0F7F90D0687}"/>
              </a:ext>
            </a:extLst>
          </p:cNvPr>
          <p:cNvSpPr txBox="1">
            <a:spLocks/>
          </p:cNvSpPr>
          <p:nvPr/>
        </p:nvSpPr>
        <p:spPr>
          <a:xfrm>
            <a:off x="774375" y="1748437"/>
            <a:ext cx="11029615" cy="36344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80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A6F4B0E1-2A0E-AEE5-81DB-55FE05813D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0748056"/>
              </p:ext>
            </p:extLst>
          </p:nvPr>
        </p:nvGraphicFramePr>
        <p:xfrm>
          <a:off x="506076" y="638093"/>
          <a:ext cx="10216009" cy="5883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id="{8E000E51-6E60-ACF8-DAEC-C71EF738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0"/>
            <a:ext cx="10515600" cy="1325563"/>
          </a:xfrm>
        </p:spPr>
        <p:txBody>
          <a:bodyPr/>
          <a:lstStyle/>
          <a:p>
            <a:r>
              <a:rPr lang="pt-BR" dirty="0"/>
              <a:t>Passo a passo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217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4C1028-F998-0040-8320-E728E0F78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EC58E9-035D-704C-8F90-8E941AA82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71E970-EEDB-C945-94CA-956B67867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1173CC-A479-4C4B-BC5A-11039BEF2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4E477B-F21C-4D40-B3F7-0C4D93C61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3F71A5-BF78-8C49-874D-E5B69C0B5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DE208C-29AC-7148-8396-397B0BD74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2D8AA3-48A1-5A49-A7B4-912B7C2BF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5CA066-6657-B242-AF4E-B1B6C743D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1A1BC-033D-A3B9-D99F-26639E274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88EA88E9-896B-CD02-8891-280203A45731}"/>
              </a:ext>
            </a:extLst>
          </p:cNvPr>
          <p:cNvSpPr txBox="1">
            <a:spLocks/>
          </p:cNvSpPr>
          <p:nvPr/>
        </p:nvSpPr>
        <p:spPr>
          <a:xfrm>
            <a:off x="459970" y="1200277"/>
            <a:ext cx="11029615" cy="36344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pt-BR" sz="2800" b="1" dirty="0">
                <a:solidFill>
                  <a:srgbClr val="006122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</a:rPr>
              <a:t>É preciso pedir permissão para começar a utilizar o benefício?</a:t>
            </a:r>
            <a:endParaRPr lang="pt-BR" sz="2800" dirty="0">
              <a:solidFill>
                <a:srgbClr val="0061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pt-BR" dirty="0">
                <a:effectLst/>
                <a:latin typeface="Helvetica Neue Light" panose="02000403000000020004" pitchFamily="2" charset="0"/>
                <a:ea typeface="Times New Roman" panose="02020603050405020304" pitchFamily="18" charset="0"/>
              </a:rPr>
              <a:t>Não. A empresa utiliza de forma automática, devendo posteriormente apresentar as obrigações acessórias previstas na legislação, quais sejam: informação do valor do incentivo fiscal na </a:t>
            </a:r>
            <a:r>
              <a:rPr lang="pt-BR" b="1" u="sng" dirty="0">
                <a:effectLst/>
                <a:latin typeface="Helvetica Neue Light" panose="02000403000000020004" pitchFamily="2" charset="0"/>
                <a:ea typeface="Times New Roman" panose="02020603050405020304" pitchFamily="18" charset="0"/>
              </a:rPr>
              <a:t>Escrituração Contábil </a:t>
            </a:r>
            <a:r>
              <a:rPr lang="pt-BR" b="1" dirty="0">
                <a:effectLst/>
                <a:latin typeface="Helvetica Neue Light" panose="02000403000000020004" pitchFamily="2" charset="0"/>
                <a:ea typeface="Times New Roman" panose="02020603050405020304" pitchFamily="18" charset="0"/>
              </a:rPr>
              <a:t>Fiscal </a:t>
            </a:r>
            <a:r>
              <a:rPr lang="pt-BR" dirty="0">
                <a:effectLst/>
                <a:latin typeface="Helvetica Neue Light" panose="02000403000000020004" pitchFamily="2" charset="0"/>
                <a:ea typeface="Times New Roman" panose="02020603050405020304" pitchFamily="18" charset="0"/>
              </a:rPr>
              <a:t>(ECF) e envio do Formulários para Informações sobre as atividades de Pesquisa Tecnológica e Desenvolvimento de Inovação Tecnológica (</a:t>
            </a:r>
            <a:r>
              <a:rPr lang="pt-BR" b="1" u="sng" dirty="0">
                <a:effectLst/>
                <a:latin typeface="Helvetica Neue Light" panose="02000403000000020004" pitchFamily="2" charset="0"/>
                <a:ea typeface="Times New Roman" panose="02020603050405020304" pitchFamily="18" charset="0"/>
              </a:rPr>
              <a:t>FORMPD)</a:t>
            </a:r>
            <a:r>
              <a:rPr lang="pt-BR" dirty="0">
                <a:effectLst/>
                <a:latin typeface="Helvetica Neue Light" panose="02000403000000020004" pitchFamily="2" charset="0"/>
                <a:ea typeface="Times New Roman" panose="02020603050405020304" pitchFamily="18" charset="0"/>
              </a:rPr>
              <a:t>.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63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FBE31-81D6-3134-F3CD-008D162C1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9EEA7123-A855-8600-93D4-A23EDC9802DB}"/>
              </a:ext>
            </a:extLst>
          </p:cNvPr>
          <p:cNvSpPr txBox="1">
            <a:spLocks/>
          </p:cNvSpPr>
          <p:nvPr/>
        </p:nvSpPr>
        <p:spPr>
          <a:xfrm>
            <a:off x="774375" y="1748437"/>
            <a:ext cx="11029615" cy="36344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800" dirty="0"/>
          </a:p>
        </p:txBody>
      </p:sp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7A10EC0C-0862-EDA3-6CE2-99839A833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30" y="594361"/>
            <a:ext cx="9432490" cy="528828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3656180-F792-B5AC-3930-AC739F4F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1" y="-76843"/>
            <a:ext cx="10515600" cy="1325563"/>
          </a:xfrm>
        </p:spPr>
        <p:txBody>
          <a:bodyPr/>
          <a:lstStyle/>
          <a:p>
            <a:r>
              <a:rPr lang="pt-BR" dirty="0"/>
              <a:t>Atividades de PD&amp;I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0651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2DB1C-80BC-D637-C84D-9316CAD03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014F7082-1E53-9FC6-FDAF-7B2C6328C9A9}"/>
              </a:ext>
            </a:extLst>
          </p:cNvPr>
          <p:cNvSpPr txBox="1">
            <a:spLocks/>
          </p:cNvSpPr>
          <p:nvPr/>
        </p:nvSpPr>
        <p:spPr>
          <a:xfrm>
            <a:off x="774375" y="1748437"/>
            <a:ext cx="11029615" cy="36344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80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A9DA2DA-19E6-BE41-2ACF-A6BE7D7B45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0120961"/>
              </p:ext>
            </p:extLst>
          </p:nvPr>
        </p:nvGraphicFramePr>
        <p:xfrm>
          <a:off x="1468246" y="909900"/>
          <a:ext cx="8128000" cy="5081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3">
            <a:extLst>
              <a:ext uri="{FF2B5EF4-FFF2-40B4-BE49-F238E27FC236}">
                <a16:creationId xmlns:a16="http://schemas.microsoft.com/office/drawing/2014/main" id="{C928E610-868B-8CAC-12C1-2779AF201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46" y="0"/>
            <a:ext cx="10515600" cy="1325563"/>
          </a:xfrm>
        </p:spPr>
        <p:txBody>
          <a:bodyPr/>
          <a:lstStyle/>
          <a:p>
            <a:r>
              <a:rPr lang="pt-BR" dirty="0"/>
              <a:t>Critérios de Avaliação </a:t>
            </a:r>
          </a:p>
        </p:txBody>
      </p:sp>
    </p:spTree>
    <p:extLst>
      <p:ext uri="{BB962C8B-B14F-4D97-AF65-F5344CB8AC3E}">
        <p14:creationId xmlns:p14="http://schemas.microsoft.com/office/powerpoint/2010/main" val="158260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CD8819-0778-7244-A45B-1C2DCCC61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E3DC56-5684-BD42-B9D6-BAF3761FD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7A9833-0B4C-AB46-93BA-C602692D6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2DDF77-98D9-6E4A-833F-D32FE4EFE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10542-BDD0-47F6-A78F-58F00DAC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60000"/>
              </a:lnSpc>
            </a:pPr>
            <a:r>
              <a:rPr lang="pt-BR" sz="2400" cap="small" dirty="0"/>
              <a:t>Elementos da Avaliação: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DE4CD1-79B6-4193-81F0-4E7F67B0D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345892"/>
            <a:ext cx="11029615" cy="4560724"/>
          </a:xfrm>
        </p:spPr>
        <p:txBody>
          <a:bodyPr anchor="t">
            <a:normAutofit/>
          </a:bodyPr>
          <a:lstStyle/>
          <a:p>
            <a:pPr algn="l"/>
            <a:r>
              <a:rPr lang="pt-BR" sz="2400" b="0" i="0" u="none" strike="noStrike" baseline="0" dirty="0">
                <a:solidFill>
                  <a:srgbClr val="007D3E"/>
                </a:solidFill>
                <a:latin typeface="FashionFetish"/>
              </a:rPr>
              <a:t>Elemento Tecnologicamente Novo ou Inovador da Atividade - </a:t>
            </a:r>
            <a:r>
              <a:rPr lang="pt-BR" sz="2400" b="0" i="0" u="none" strike="noStrike" baseline="0" dirty="0">
                <a:latin typeface="OpenSans-Light"/>
              </a:rPr>
              <a:t>Refere-se ao progresso científico ou tecnológico realizado com o objetivo de adquirir uma maior compreensão quanto às atuais bases de conhecimento do assunto em análise. Descrever a tecnologia a ser desenvolvida, suas novas funcionalidades/características e sua aplicação, sendo elementar evidenciar as novidades tecnológicas da nova solução. Além disso, é prudente que a empresa descreva as soluções até então existentes e as suas limitações, assim como os fatores que justifiquem o novo desenvolvimento, ou seja, o que existia antes desse projeto, como era feito e quais eram as limitações das soluções existentes.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293508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10542-BDD0-47F6-A78F-58F00DAC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t-BR" dirty="0"/>
              <a:t>Elementos da Avaliação: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DE4CD1-79B6-4193-81F0-4E7F67B0D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345892"/>
            <a:ext cx="11029615" cy="4560724"/>
          </a:xfrm>
        </p:spPr>
        <p:txBody>
          <a:bodyPr anchor="t">
            <a:normAutofit/>
          </a:bodyPr>
          <a:lstStyle/>
          <a:p>
            <a:pPr algn="l"/>
            <a:r>
              <a:rPr lang="pt-BR" sz="2400" b="0" i="0" u="none" strike="noStrike" baseline="0" dirty="0">
                <a:solidFill>
                  <a:srgbClr val="007D3E"/>
                </a:solidFill>
                <a:latin typeface="FashionFetish"/>
              </a:rPr>
              <a:t>Barreira ou Desafio Tecnológico Superável</a:t>
            </a:r>
          </a:p>
          <a:p>
            <a:pPr lvl="1"/>
            <a:r>
              <a:rPr lang="pt-BR" sz="2200" b="0" i="0" u="none" strike="noStrike" baseline="0" dirty="0">
                <a:solidFill>
                  <a:srgbClr val="000000"/>
                </a:solidFill>
                <a:latin typeface="OpenSans-Light"/>
              </a:rPr>
              <a:t>Qual é o problema tecnológico a ser resolvido e que impactos ele gerou ao projeto?</a:t>
            </a:r>
          </a:p>
          <a:p>
            <a:pPr lvl="1"/>
            <a:r>
              <a:rPr lang="pt-BR" sz="2200" b="0" i="0" u="none" strike="noStrike" baseline="0" dirty="0">
                <a:solidFill>
                  <a:srgbClr val="000000"/>
                </a:solidFill>
                <a:latin typeface="OpenSans-Light"/>
              </a:rPr>
              <a:t>Com que abordagem ele foi resolvido? Quais atividades, estudos, análises, testes e resultados foram apurados durante a prototipação da solução?</a:t>
            </a:r>
          </a:p>
          <a:p>
            <a:pPr lvl="1"/>
            <a:r>
              <a:rPr lang="pt-BR" sz="2200" b="0" i="0" u="none" strike="noStrike" baseline="0" dirty="0">
                <a:solidFill>
                  <a:srgbClr val="000000"/>
                </a:solidFill>
                <a:latin typeface="OpenSans-Light"/>
              </a:rPr>
              <a:t>A barreira tecnológica foi superada ou o projeto ainda se encontra em desenvolvimento?</a:t>
            </a:r>
          </a:p>
          <a:p>
            <a:pPr lvl="1"/>
            <a:r>
              <a:rPr lang="pt-BR" sz="2200" b="0" i="0" u="none" strike="noStrike" baseline="0" dirty="0">
                <a:solidFill>
                  <a:srgbClr val="000000"/>
                </a:solidFill>
                <a:latin typeface="OpenSans-Light"/>
              </a:rPr>
              <a:t>Caso não tenha sido solucionado é importante detalhar que hipóteses estão sendo testadas e/ou avaliadas.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24582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10542-BDD0-47F6-A78F-58F00DAC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t-BR" dirty="0"/>
              <a:t>Elementos da Avaliação: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DE4CD1-79B6-4193-81F0-4E7F67B0D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345892"/>
            <a:ext cx="11029615" cy="5029508"/>
          </a:xfrm>
        </p:spPr>
        <p:txBody>
          <a:bodyPr anchor="t">
            <a:normAutofit/>
          </a:bodyPr>
          <a:lstStyle/>
          <a:p>
            <a:pPr algn="l"/>
            <a:r>
              <a:rPr lang="pt-BR" sz="2400" b="0" i="0" u="none" strike="noStrike" baseline="0" dirty="0">
                <a:solidFill>
                  <a:srgbClr val="007D3E"/>
                </a:solidFill>
                <a:latin typeface="FashionFetish"/>
              </a:rPr>
              <a:t>Metodologia e Métodos Utilizados - </a:t>
            </a:r>
            <a:r>
              <a:rPr lang="pt-BR" sz="2400" b="0" i="0" u="none" strike="noStrike" baseline="0" dirty="0">
                <a:latin typeface="OpenSans-Light"/>
              </a:rPr>
              <a:t>detalhamento das atividades realizadas e processos utilizados, bem como demonstrar as competências que foram exigidas para implementação do projeto. O campo metodologia consiste no conjunto de técnicas e métodos utilizados para descrever como a barreira/desafio tecnológico poderá ser superado.</a:t>
            </a:r>
          </a:p>
          <a:p>
            <a:pPr algn="l"/>
            <a:r>
              <a:rPr lang="pt-BR" sz="2400" dirty="0">
                <a:solidFill>
                  <a:srgbClr val="007D3E"/>
                </a:solidFill>
                <a:latin typeface="FashionFetish"/>
              </a:rPr>
              <a:t>Descritivo Complementar - </a:t>
            </a:r>
            <a:r>
              <a:rPr lang="pt-BR" sz="2400" b="0" i="0" u="none" strike="noStrike" baseline="0" dirty="0">
                <a:latin typeface="OpenSans-Light"/>
              </a:rPr>
              <a:t>informações pertinentes, tais como contexto do projeto, resultados esperados e alcançados até o momento, parcerias envolvidas no desenvolvimento, patentes solicitadas, trabalhos acadêmicos elaborados, outras fontes de financiamento utilizadas, contratações de equipes dedicadas e treinamentos realizados para aquisição de novos conhecimentos.</a:t>
            </a:r>
            <a:endParaRPr lang="pt-BR" sz="2400" dirty="0">
              <a:solidFill>
                <a:srgbClr val="007D3E"/>
              </a:solidFill>
              <a:latin typeface="FashionFetish"/>
            </a:endParaRPr>
          </a:p>
        </p:txBody>
      </p:sp>
    </p:spTree>
    <p:extLst>
      <p:ext uri="{BB962C8B-B14F-4D97-AF65-F5344CB8AC3E}">
        <p14:creationId xmlns:p14="http://schemas.microsoft.com/office/powerpoint/2010/main" val="346258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09977-5D47-EEB9-75C2-6A7E4A885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E92647E2-F2C7-92D5-AE69-7E47F889DDF4}"/>
              </a:ext>
            </a:extLst>
          </p:cNvPr>
          <p:cNvSpPr txBox="1">
            <a:spLocks/>
          </p:cNvSpPr>
          <p:nvPr/>
        </p:nvSpPr>
        <p:spPr>
          <a:xfrm>
            <a:off x="774375" y="1748437"/>
            <a:ext cx="11029615" cy="36344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800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918AB48-86B6-BE9E-4A6B-0F756068CD8A}"/>
              </a:ext>
            </a:extLst>
          </p:cNvPr>
          <p:cNvSpPr txBox="1">
            <a:spLocks/>
          </p:cNvSpPr>
          <p:nvPr/>
        </p:nvSpPr>
        <p:spPr>
          <a:xfrm>
            <a:off x="429585" y="927398"/>
            <a:ext cx="11029615" cy="5003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Lei do Bem é mais flexível – foco na inovação tecnológica, mas considera a atualização tecnológica</a:t>
            </a:r>
          </a:p>
          <a:p>
            <a:pPr marL="514350" indent="-5143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Não é rigorosa quanto aos resultados – avalia também o esforço</a:t>
            </a:r>
          </a:p>
          <a:p>
            <a:pPr marL="514350" indent="-5143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Considera melhorias incrementais – aprimoramento do negócio</a:t>
            </a:r>
          </a:p>
          <a:p>
            <a:pPr marL="514350" indent="-5143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Menor custo de transação</a:t>
            </a:r>
          </a:p>
          <a:p>
            <a:pPr marL="514350" indent="-5143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Lei em aprimoramento: </a:t>
            </a:r>
            <a:r>
              <a:rPr lang="pt-BR" sz="2800" dirty="0" err="1"/>
              <a:t>PMEs</a:t>
            </a:r>
            <a:r>
              <a:rPr lang="pt-BR" sz="2800" dirty="0"/>
              <a:t>, temas prioritários etc.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C824DD1-BCFF-A669-9EA9-75618692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85" y="106360"/>
            <a:ext cx="10515600" cy="1325563"/>
          </a:xfrm>
        </p:spPr>
        <p:txBody>
          <a:bodyPr/>
          <a:lstStyle/>
          <a:p>
            <a:r>
              <a:rPr lang="pt-BR" dirty="0"/>
              <a:t>Considerações finais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101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08A46F-078C-5E4C-A36F-731B2DB76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939" y="1518520"/>
            <a:ext cx="11029615" cy="50032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O que é?  </a:t>
            </a:r>
          </a:p>
          <a:p>
            <a:pPr lvl="1">
              <a:lnSpc>
                <a:spcPct val="150000"/>
              </a:lnSpc>
            </a:pPr>
            <a:r>
              <a:rPr lang="pt-BR" altLang="pt-BR" b="0" dirty="0">
                <a:cs typeface="Times New Roman" panose="02020603050405020304" pitchFamily="18" charset="0"/>
              </a:rPr>
              <a:t>Lei que concede benefícios fiscais para empresas que desenvolvem projetos de PD&amp;I, com foco em inovação tecnológica. </a:t>
            </a:r>
          </a:p>
          <a:p>
            <a:pPr lvl="1">
              <a:lnSpc>
                <a:spcPct val="150000"/>
              </a:lnSpc>
            </a:pPr>
            <a:r>
              <a:rPr lang="pt-BR" altLang="pt-BR" b="0" dirty="0">
                <a:cs typeface="Times New Roman" panose="02020603050405020304" pitchFamily="18" charset="0"/>
              </a:rPr>
              <a:t>A Lei foi criada para incentivar as empresas a investirem em inovação, abatendo parte deste investimento em impostos. Abatimento das despesas de PD&amp;I no IR.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A Lei do Bem abarca </a:t>
            </a:r>
            <a:r>
              <a:rPr lang="pt-BR" u="sng" dirty="0"/>
              <a:t>todos os setores da economia </a:t>
            </a:r>
            <a:r>
              <a:rPr lang="pt-BR" dirty="0"/>
              <a:t>e regiões do país. É considerado o maior instrumento de estímulo às atividades de PD&amp;I nas empresas brasileiras. 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0E16A8EA-C30E-6D86-CC43-E49AE856901E}"/>
              </a:ext>
            </a:extLst>
          </p:cNvPr>
          <p:cNvSpPr txBox="1"/>
          <p:nvPr/>
        </p:nvSpPr>
        <p:spPr>
          <a:xfrm>
            <a:off x="914127" y="336276"/>
            <a:ext cx="2109873" cy="1019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6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DO BEM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6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(Lei 11.196/05)</a:t>
            </a:r>
          </a:p>
        </p:txBody>
      </p:sp>
    </p:spTree>
    <p:extLst>
      <p:ext uri="{BB962C8B-B14F-4D97-AF65-F5344CB8AC3E}">
        <p14:creationId xmlns:p14="http://schemas.microsoft.com/office/powerpoint/2010/main" val="37259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Uma imagem contendo Gráfico&#10;&#10;O conteúdo gerado por IA pode estar incorreto.">
            <a:extLst>
              <a:ext uri="{FF2B5EF4-FFF2-40B4-BE49-F238E27FC236}">
                <a16:creationId xmlns:a16="http://schemas.microsoft.com/office/drawing/2014/main" id="{2AFA9583-54F1-050B-B637-6E09E071F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71" y="1325563"/>
            <a:ext cx="9127029" cy="484913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D5D4269-034B-46CB-D608-95C51C5386DB}"/>
              </a:ext>
            </a:extLst>
          </p:cNvPr>
          <p:cNvSpPr txBox="1"/>
          <p:nvPr/>
        </p:nvSpPr>
        <p:spPr>
          <a:xfrm>
            <a:off x="4590836" y="1949421"/>
            <a:ext cx="1670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- Lei N</a:t>
            </a:r>
            <a:r>
              <a:rPr lang="pt-BR" sz="1600" baseline="30000" dirty="0">
                <a:solidFill>
                  <a:schemeClr val="bg1"/>
                </a:solidFill>
              </a:rPr>
              <a:t>o</a:t>
            </a:r>
            <a:r>
              <a:rPr lang="pt-BR" sz="1600" dirty="0">
                <a:solidFill>
                  <a:schemeClr val="bg1"/>
                </a:solidFill>
              </a:rPr>
              <a:t> 8.387/91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868431A-1555-961A-DB59-BEF380DB7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29" y="0"/>
            <a:ext cx="10515600" cy="1325563"/>
          </a:xfrm>
        </p:spPr>
        <p:txBody>
          <a:bodyPr/>
          <a:lstStyle/>
          <a:p>
            <a:r>
              <a:rPr lang="pt-BR" dirty="0"/>
              <a:t>Investimento em PD&amp;I – Lei de Informática ZFM  e lei do bem</a:t>
            </a:r>
          </a:p>
        </p:txBody>
      </p:sp>
    </p:spTree>
    <p:extLst>
      <p:ext uri="{BB962C8B-B14F-4D97-AF65-F5344CB8AC3E}">
        <p14:creationId xmlns:p14="http://schemas.microsoft.com/office/powerpoint/2010/main" val="186329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40DA5-CB0D-AEE7-B7D4-40B568337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527AE44B-A914-45C9-526F-0692062789C1}"/>
              </a:ext>
            </a:extLst>
          </p:cNvPr>
          <p:cNvSpPr txBox="1">
            <a:spLocks/>
          </p:cNvSpPr>
          <p:nvPr/>
        </p:nvSpPr>
        <p:spPr>
          <a:xfrm>
            <a:off x="774375" y="1748437"/>
            <a:ext cx="11029615" cy="36344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800" dirty="0"/>
          </a:p>
        </p:txBody>
      </p:sp>
      <p:pic>
        <p:nvPicPr>
          <p:cNvPr id="4" name="Imagem 3" descr="Gráfico, Gráfico de linhas&#10;&#10;O conteúdo gerado por IA pode estar incorreto.">
            <a:extLst>
              <a:ext uri="{FF2B5EF4-FFF2-40B4-BE49-F238E27FC236}">
                <a16:creationId xmlns:a16="http://schemas.microsoft.com/office/drawing/2014/main" id="{B4808845-5E41-67B6-F27B-D29D821B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314" y="1096238"/>
            <a:ext cx="9315311" cy="4938884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458E758D-BCB1-6876-CD01-FED251CD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1" y="358484"/>
            <a:ext cx="10515600" cy="1325563"/>
          </a:xfrm>
        </p:spPr>
        <p:txBody>
          <a:bodyPr/>
          <a:lstStyle/>
          <a:p>
            <a:r>
              <a:rPr lang="pt-BR" dirty="0"/>
              <a:t>Lei do Bem nas Regiões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391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8F5F4-E8FA-ED66-10BE-D7C0B6C63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Qual a diferença da lei do bem e lei de informática?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40BE71-8F96-4A58-7BE5-5D02760E5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/>
              <a:t>Lei da Informática no âmbito da Suframa – empresa tem o abatimento dos impostos na venda do produto – gera lucro – e tem que investir 5% do faturamento em PD&amp;I – é mais lucrativa, porém mais complexa</a:t>
            </a:r>
          </a:p>
          <a:p>
            <a:pPr>
              <a:lnSpc>
                <a:spcPct val="150000"/>
              </a:lnSpc>
            </a:pPr>
            <a:r>
              <a:rPr lang="pt-BR" dirty="0"/>
              <a:t>Lei do Bem – empresa tem que investir a priori em PD&amp;I e depois abate do IR. É menos complexa. </a:t>
            </a:r>
          </a:p>
        </p:txBody>
      </p:sp>
    </p:spTree>
    <p:extLst>
      <p:ext uri="{BB962C8B-B14F-4D97-AF65-F5344CB8AC3E}">
        <p14:creationId xmlns:p14="http://schemas.microsoft.com/office/powerpoint/2010/main" val="391173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CA3D0-62D1-EF71-EFCE-FB3771126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A034-7B42-D534-34FD-3BBD616EC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/>
              <a:t>A LEI Do bem e lei de informática podem ser utilizadas em conjunto?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513186-C96E-4121-CFBE-42569E36F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/>
              <a:t>Sim, se não houver sobreposição dos incentivos. </a:t>
            </a:r>
          </a:p>
          <a:p>
            <a:pPr>
              <a:lnSpc>
                <a:spcPct val="150000"/>
              </a:lnSpc>
            </a:pPr>
            <a:r>
              <a:rPr lang="pt-BR" dirty="0"/>
              <a:t>Pode-se ter, por exemplo, um projeto incentivado por uma e outro projeto por outra;</a:t>
            </a:r>
          </a:p>
          <a:p>
            <a:pPr>
              <a:lnSpc>
                <a:spcPct val="150000"/>
              </a:lnSpc>
            </a:pPr>
            <a:r>
              <a:rPr lang="pt-BR" dirty="0"/>
              <a:t>Ou, em um mesmo projeto, rubricas direcionadas para a Lei de Informática e outros para a Lei do Bem;</a:t>
            </a:r>
          </a:p>
          <a:p>
            <a:pPr>
              <a:lnSpc>
                <a:spcPct val="150000"/>
              </a:lnSpc>
            </a:pPr>
            <a:r>
              <a:rPr lang="pt-BR" dirty="0"/>
              <a:t>Porém, deverá haver a segregação de despesas e prestações de contas. </a:t>
            </a:r>
          </a:p>
        </p:txBody>
      </p:sp>
    </p:spTree>
    <p:extLst>
      <p:ext uri="{BB962C8B-B14F-4D97-AF65-F5344CB8AC3E}">
        <p14:creationId xmlns:p14="http://schemas.microsoft.com/office/powerpoint/2010/main" val="233552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41B7AA53-E747-055D-1488-76E05DE32955}"/>
              </a:ext>
            </a:extLst>
          </p:cNvPr>
          <p:cNvSpPr txBox="1">
            <a:spLocks/>
          </p:cNvSpPr>
          <p:nvPr/>
        </p:nvSpPr>
        <p:spPr>
          <a:xfrm>
            <a:off x="774375" y="1748437"/>
            <a:ext cx="11029615" cy="36344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8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89A8B1B-D694-2C63-B407-1B2F62C1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Incentivos previstos </a:t>
            </a:r>
          </a:p>
        </p:txBody>
      </p:sp>
      <p:sp>
        <p:nvSpPr>
          <p:cNvPr id="4" name="Google Shape;2711;p147">
            <a:extLst>
              <a:ext uri="{FF2B5EF4-FFF2-40B4-BE49-F238E27FC236}">
                <a16:creationId xmlns:a16="http://schemas.microsoft.com/office/drawing/2014/main" id="{67F370C9-53D5-E8C1-8752-A66737087644}"/>
              </a:ext>
            </a:extLst>
          </p:cNvPr>
          <p:cNvSpPr txBox="1"/>
          <p:nvPr/>
        </p:nvSpPr>
        <p:spPr>
          <a:xfrm>
            <a:off x="6663704" y="188959"/>
            <a:ext cx="4847603" cy="775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Century Gothic" panose="020B0502020202020204" pitchFamily="34" charset="0"/>
              </a:rPr>
              <a:t>Benefício Principal</a:t>
            </a:r>
          </a:p>
          <a:p>
            <a:endParaRPr lang="pt-BR" b="1" dirty="0">
              <a:solidFill>
                <a:srgbClr val="8BAD13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20507"/>
                </a:solidFill>
                <a:latin typeface="Century Gothic"/>
              </a:rPr>
              <a:t>Redução de até </a:t>
            </a:r>
            <a:r>
              <a:rPr lang="pt-BR" b="1" dirty="0">
                <a:solidFill>
                  <a:srgbClr val="120507"/>
                </a:solidFill>
                <a:latin typeface="Century Gothic"/>
              </a:rPr>
              <a:t>34% no IRPJ e CSLL.</a:t>
            </a:r>
          </a:p>
        </p:txBody>
      </p:sp>
      <p:sp>
        <p:nvSpPr>
          <p:cNvPr id="5" name="Google Shape;2714;p147">
            <a:extLst>
              <a:ext uri="{FF2B5EF4-FFF2-40B4-BE49-F238E27FC236}">
                <a16:creationId xmlns:a16="http://schemas.microsoft.com/office/drawing/2014/main" id="{A77B2DEA-F61D-AF9C-FA92-DB01399FA540}"/>
              </a:ext>
            </a:extLst>
          </p:cNvPr>
          <p:cNvSpPr txBox="1"/>
          <p:nvPr/>
        </p:nvSpPr>
        <p:spPr>
          <a:xfrm>
            <a:off x="6663704" y="1638507"/>
            <a:ext cx="4847603" cy="3744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Century Gothic"/>
              </a:rPr>
              <a:t>Benefícios Secundários</a:t>
            </a:r>
          </a:p>
          <a:p>
            <a:endParaRPr lang="pt-BR" b="1" dirty="0">
              <a:solidFill>
                <a:srgbClr val="8BAD13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20507"/>
                </a:solidFill>
                <a:latin typeface="Century Gothic"/>
              </a:rPr>
              <a:t>Redução de </a:t>
            </a:r>
            <a:r>
              <a:rPr lang="pt-BR" b="1" dirty="0">
                <a:solidFill>
                  <a:srgbClr val="120507"/>
                </a:solidFill>
                <a:latin typeface="Century Gothic"/>
              </a:rPr>
              <a:t>50% no IPI, </a:t>
            </a:r>
            <a:r>
              <a:rPr lang="pt-BR" dirty="0">
                <a:solidFill>
                  <a:srgbClr val="120507"/>
                </a:solidFill>
                <a:latin typeface="Century Gothic"/>
              </a:rPr>
              <a:t>na compra de equipamentos destinados à PD&amp;I;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120507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120507"/>
                </a:solidFill>
                <a:latin typeface="Century Gothic"/>
              </a:rPr>
              <a:t>Amortização acelerada </a:t>
            </a:r>
            <a:r>
              <a:rPr lang="pt-BR" dirty="0">
                <a:solidFill>
                  <a:srgbClr val="120507"/>
                </a:solidFill>
                <a:latin typeface="Century Gothic"/>
              </a:rPr>
              <a:t>dos dispêndios para aquisição de bens intangíveis para PD&amp;I;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120507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120507"/>
                </a:solidFill>
                <a:latin typeface="Century Gothic"/>
              </a:rPr>
              <a:t>Depreciação imediata </a:t>
            </a:r>
            <a:r>
              <a:rPr lang="pt-BR" dirty="0">
                <a:solidFill>
                  <a:srgbClr val="120507"/>
                </a:solidFill>
                <a:latin typeface="Century Gothic"/>
              </a:rPr>
              <a:t>dos equipamentos comprados para PD&amp;I;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120507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20507"/>
                </a:solidFill>
                <a:latin typeface="Century Gothic"/>
              </a:rPr>
              <a:t>Redução a 0 (zero) da alíquota do </a:t>
            </a:r>
            <a:r>
              <a:rPr lang="pt-BR" b="1" dirty="0">
                <a:solidFill>
                  <a:srgbClr val="120507"/>
                </a:solidFill>
                <a:latin typeface="Century Gothic"/>
              </a:rPr>
              <a:t>imposto de renda retido na fonte </a:t>
            </a:r>
            <a:r>
              <a:rPr lang="pt-BR" dirty="0">
                <a:solidFill>
                  <a:srgbClr val="120507"/>
                </a:solidFill>
                <a:latin typeface="Century Gothic"/>
              </a:rPr>
              <a:t>nas remessas efetuadas para o exterior destinadas ao </a:t>
            </a:r>
            <a:r>
              <a:rPr lang="pt-BR" b="1" dirty="0">
                <a:solidFill>
                  <a:srgbClr val="120507"/>
                </a:solidFill>
                <a:latin typeface="Century Gothic"/>
              </a:rPr>
              <a:t>registro e manutenção de marcas, patentes e cultivares. </a:t>
            </a:r>
            <a:endParaRPr lang="pt-BR" b="1" dirty="0">
              <a:solidFill>
                <a:srgbClr val="120507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22B5D63-40EF-E244-C9E3-9ECE5184FC35}"/>
              </a:ext>
            </a:extLst>
          </p:cNvPr>
          <p:cNvSpPr txBox="1"/>
          <p:nvPr/>
        </p:nvSpPr>
        <p:spPr>
          <a:xfrm>
            <a:off x="1457325" y="2844225"/>
            <a:ext cx="3540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Tipos de Incentivos </a:t>
            </a:r>
          </a:p>
        </p:txBody>
      </p:sp>
    </p:spTree>
    <p:extLst>
      <p:ext uri="{BB962C8B-B14F-4D97-AF65-F5344CB8AC3E}">
        <p14:creationId xmlns:p14="http://schemas.microsoft.com/office/powerpoint/2010/main" val="83083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F9E87-4737-2AE6-9EDB-5A87BA83A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A9FED419-FBC9-8BEF-7D87-C9A128826713}"/>
              </a:ext>
            </a:extLst>
          </p:cNvPr>
          <p:cNvSpPr txBox="1">
            <a:spLocks/>
          </p:cNvSpPr>
          <p:nvPr/>
        </p:nvSpPr>
        <p:spPr>
          <a:xfrm>
            <a:off x="762730" y="1527110"/>
            <a:ext cx="11029615" cy="36344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8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099ED82-9712-4D36-475E-72FDA414A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342" y="216344"/>
            <a:ext cx="10515600" cy="1325563"/>
          </a:xfrm>
        </p:spPr>
        <p:txBody>
          <a:bodyPr/>
          <a:lstStyle/>
          <a:p>
            <a:r>
              <a:rPr lang="pt-BR" dirty="0"/>
              <a:t>Quem pode utilizar?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5" name="Google Shape;2711;p147">
            <a:extLst>
              <a:ext uri="{FF2B5EF4-FFF2-40B4-BE49-F238E27FC236}">
                <a16:creationId xmlns:a16="http://schemas.microsoft.com/office/drawing/2014/main" id="{67E61E0F-3DBF-4BA8-0118-BF1026E5AE49}"/>
              </a:ext>
            </a:extLst>
          </p:cNvPr>
          <p:cNvSpPr txBox="1"/>
          <p:nvPr/>
        </p:nvSpPr>
        <p:spPr>
          <a:xfrm>
            <a:off x="1402553" y="1069800"/>
            <a:ext cx="8515617" cy="94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Century Gothic" panose="020B0502020202020204" pitchFamily="34" charset="0"/>
              </a:rPr>
              <a:t>Lucro Real</a:t>
            </a:r>
          </a:p>
          <a:p>
            <a:r>
              <a:rPr lang="pt-BR" dirty="0">
                <a:solidFill>
                  <a:srgbClr val="120507"/>
                </a:solidFill>
                <a:latin typeface="Century Gothic" panose="020B0502020202020204" pitchFamily="34" charset="0"/>
              </a:rPr>
              <a:t>Somente as empresas no regime de lucro real poderão obter os benefícios da Lei do Bem. </a:t>
            </a:r>
          </a:p>
        </p:txBody>
      </p:sp>
      <p:sp>
        <p:nvSpPr>
          <p:cNvPr id="6" name="Google Shape;2712;p147">
            <a:extLst>
              <a:ext uri="{FF2B5EF4-FFF2-40B4-BE49-F238E27FC236}">
                <a16:creationId xmlns:a16="http://schemas.microsoft.com/office/drawing/2014/main" id="{1F8E8C5A-C17B-4D4B-62E6-4E1106DDFB8B}"/>
              </a:ext>
            </a:extLst>
          </p:cNvPr>
          <p:cNvSpPr txBox="1"/>
          <p:nvPr/>
        </p:nvSpPr>
        <p:spPr>
          <a:xfrm>
            <a:off x="1405873" y="2416940"/>
            <a:ext cx="8512297" cy="74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Century Gothic" panose="020B0502020202020204" pitchFamily="34" charset="0"/>
              </a:rPr>
              <a:t>Lucro Fiscal</a:t>
            </a:r>
          </a:p>
          <a:p>
            <a:r>
              <a:rPr lang="pt-BR" dirty="0">
                <a:solidFill>
                  <a:srgbClr val="120507"/>
                </a:solidFill>
                <a:latin typeface="Century Gothic" panose="020B0502020202020204" pitchFamily="34" charset="0"/>
              </a:rPr>
              <a:t>A empresa deve obter lucro fiscal no ano </a:t>
            </a:r>
            <a:r>
              <a:rPr lang="pt-BR" b="1" dirty="0">
                <a:solidFill>
                  <a:schemeClr val="tx2"/>
                </a:solidFill>
                <a:latin typeface="Century Gothic" panose="020B0502020202020204" pitchFamily="34" charset="0"/>
              </a:rPr>
              <a:t>(ou trimestre) </a:t>
            </a:r>
            <a:r>
              <a:rPr lang="pt-BR" dirty="0">
                <a:solidFill>
                  <a:srgbClr val="120507"/>
                </a:solidFill>
                <a:latin typeface="Century Gothic" panose="020B0502020202020204" pitchFamily="34" charset="0"/>
              </a:rPr>
              <a:t>de apuração.</a:t>
            </a:r>
          </a:p>
        </p:txBody>
      </p:sp>
      <p:sp>
        <p:nvSpPr>
          <p:cNvPr id="7" name="Google Shape;2713;p147">
            <a:extLst>
              <a:ext uri="{FF2B5EF4-FFF2-40B4-BE49-F238E27FC236}">
                <a16:creationId xmlns:a16="http://schemas.microsoft.com/office/drawing/2014/main" id="{246D0F93-339A-EFEC-E6F2-17C96C20F333}"/>
              </a:ext>
            </a:extLst>
          </p:cNvPr>
          <p:cNvSpPr txBox="1"/>
          <p:nvPr/>
        </p:nvSpPr>
        <p:spPr>
          <a:xfrm>
            <a:off x="1405873" y="3411957"/>
            <a:ext cx="8512297" cy="94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Century Gothic" panose="020B0502020202020204" pitchFamily="34" charset="0"/>
              </a:rPr>
              <a:t>Regularidade Fiscal</a:t>
            </a:r>
          </a:p>
          <a:p>
            <a:r>
              <a:rPr lang="pt-BR" dirty="0">
                <a:solidFill>
                  <a:srgbClr val="120507"/>
                </a:solidFill>
                <a:latin typeface="Century Gothic" panose="020B0502020202020204" pitchFamily="34" charset="0"/>
              </a:rPr>
              <a:t>A empresa deve estar com suas obrigações fiscais em dia, emitindo  CND ou CPD-EN.</a:t>
            </a:r>
          </a:p>
        </p:txBody>
      </p:sp>
      <p:sp>
        <p:nvSpPr>
          <p:cNvPr id="8" name="Google Shape;2714;p147">
            <a:extLst>
              <a:ext uri="{FF2B5EF4-FFF2-40B4-BE49-F238E27FC236}">
                <a16:creationId xmlns:a16="http://schemas.microsoft.com/office/drawing/2014/main" id="{56D8572C-20AE-8168-4D79-06A1D21E071B}"/>
              </a:ext>
            </a:extLst>
          </p:cNvPr>
          <p:cNvSpPr txBox="1"/>
          <p:nvPr/>
        </p:nvSpPr>
        <p:spPr>
          <a:xfrm>
            <a:off x="1402552" y="4606605"/>
            <a:ext cx="8512297" cy="94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Century Gothic" panose="020B0502020202020204" pitchFamily="34" charset="0"/>
              </a:rPr>
              <a:t>Pesquisa, Desenvolvimento e Inovação </a:t>
            </a:r>
          </a:p>
          <a:p>
            <a:r>
              <a:rPr lang="pt-BR" dirty="0">
                <a:solidFill>
                  <a:srgbClr val="120507"/>
                </a:solidFill>
                <a:latin typeface="Century Gothic" panose="020B0502020202020204" pitchFamily="34" charset="0"/>
              </a:rPr>
              <a:t>A empresa deve investir em atividades de pesquisa, desenvolvimento e inovação.</a:t>
            </a:r>
          </a:p>
        </p:txBody>
      </p:sp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3627E312-1108-D8D5-5A0C-29DC16CC2E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68" y="3549757"/>
            <a:ext cx="557535" cy="557535"/>
          </a:xfrm>
          <a:prstGeom prst="rect">
            <a:avLst/>
          </a:prstGeom>
        </p:spPr>
      </p:pic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DBC83D5E-875B-6254-B018-9CBB901A26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97" y="4700128"/>
            <a:ext cx="557805" cy="557535"/>
          </a:xfrm>
          <a:prstGeom prst="rect">
            <a:avLst/>
          </a:prstGeom>
        </p:spPr>
      </p:pic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055E6B24-7A49-895F-3827-8135B467AC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69" y="2510463"/>
            <a:ext cx="557535" cy="557535"/>
          </a:xfrm>
          <a:prstGeom prst="rect">
            <a:avLst/>
          </a:prstGeom>
        </p:spPr>
      </p:pic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6B9FA76A-BC1A-595C-4054-FDD814B3C5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42" y="1236423"/>
            <a:ext cx="557535" cy="55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8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B5AEB3-A60F-A5FA-CEFA-D9CD19EE7206}"/>
              </a:ext>
            </a:extLst>
          </p:cNvPr>
          <p:cNvSpPr txBox="1">
            <a:spLocks/>
          </p:cNvSpPr>
          <p:nvPr/>
        </p:nvSpPr>
        <p:spPr>
          <a:xfrm>
            <a:off x="984098" y="2709014"/>
            <a:ext cx="4031923" cy="12844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>
                <a:solidFill>
                  <a:schemeClr val="bg2"/>
                </a:solidFill>
              </a:rPr>
              <a:t>Dispêndios elegíveis</a:t>
            </a:r>
          </a:p>
        </p:txBody>
      </p:sp>
      <p:sp>
        <p:nvSpPr>
          <p:cNvPr id="7" name="Espaço Reservado para Número de Slide 4">
            <a:extLst>
              <a:ext uri="{FF2B5EF4-FFF2-40B4-BE49-F238E27FC236}">
                <a16:creationId xmlns:a16="http://schemas.microsoft.com/office/drawing/2014/main" id="{49A815FE-8747-D9AB-B318-B69024963B3C}"/>
              </a:ext>
            </a:extLst>
          </p:cNvPr>
          <p:cNvSpPr txBox="1">
            <a:spLocks/>
          </p:cNvSpPr>
          <p:nvPr/>
        </p:nvSpPr>
        <p:spPr>
          <a:xfrm>
            <a:off x="11639895" y="6409029"/>
            <a:ext cx="368161" cy="3650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2972F1-D56F-084E-AD8C-5EAD3907669F}" type="slidenum">
              <a:rPr lang="es-ES" sz="600" b="1">
                <a:solidFill>
                  <a:schemeClr val="bg2">
                    <a:lumMod val="65000"/>
                  </a:schemeClr>
                </a:solidFill>
              </a:rPr>
              <a:pPr/>
              <a:t>9</a:t>
            </a:fld>
            <a:endParaRPr lang="es-ES" sz="600" b="1" dirty="0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21925EC-EDC0-C460-7062-BA6366B89141}"/>
              </a:ext>
            </a:extLst>
          </p:cNvPr>
          <p:cNvSpPr txBox="1"/>
          <p:nvPr/>
        </p:nvSpPr>
        <p:spPr>
          <a:xfrm>
            <a:off x="6478653" y="229662"/>
            <a:ext cx="5418486" cy="1661981"/>
          </a:xfrm>
          <a:prstGeom prst="rect">
            <a:avLst/>
          </a:prstGeom>
          <a:noFill/>
        </p:spPr>
        <p:txBody>
          <a:bodyPr wrap="square" lIns="91428" tIns="45714" rIns="91428" bIns="45714" rtlCol="0" anchor="t">
            <a:spAutoFit/>
          </a:bodyPr>
          <a:lstStyle/>
          <a:p>
            <a:r>
              <a:rPr lang="pt-BR" sz="1700" b="1" dirty="0">
                <a:solidFill>
                  <a:schemeClr val="tx2"/>
                </a:solidFill>
                <a:latin typeface="Century Gothic" panose="020B0502020202020204" pitchFamily="34" charset="0"/>
              </a:rPr>
              <a:t>Recursos Humanos</a:t>
            </a:r>
          </a:p>
          <a:p>
            <a:endParaRPr lang="pt-BR" sz="1700" dirty="0">
              <a:solidFill>
                <a:srgbClr val="120507"/>
              </a:solidFill>
              <a:latin typeface="Century Gothic" panose="020B0502020202020204" pitchFamily="34" charset="0"/>
            </a:endParaRP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120507"/>
                </a:solidFill>
                <a:latin typeface="Century Gothic"/>
              </a:rPr>
              <a:t>Salários e encargos de doutores, mestres, graduados, técnicos de nível médio, pesquisadores exclusivos ou parciais, entre outros.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0C3CDA7-0024-7041-B952-C796A0344E1D}"/>
              </a:ext>
            </a:extLst>
          </p:cNvPr>
          <p:cNvSpPr txBox="1"/>
          <p:nvPr/>
        </p:nvSpPr>
        <p:spPr>
          <a:xfrm>
            <a:off x="6478653" y="2020093"/>
            <a:ext cx="5529403" cy="2446812"/>
          </a:xfrm>
          <a:prstGeom prst="rect">
            <a:avLst/>
          </a:prstGeom>
          <a:noFill/>
        </p:spPr>
        <p:txBody>
          <a:bodyPr wrap="square" lIns="91428" tIns="45714" rIns="91428" bIns="45714" rtlCol="0" anchor="t">
            <a:spAutoFit/>
          </a:bodyPr>
          <a:lstStyle/>
          <a:p>
            <a:r>
              <a:rPr lang="pt-BR" sz="1700" b="1" dirty="0">
                <a:solidFill>
                  <a:schemeClr val="tx2"/>
                </a:solidFill>
                <a:latin typeface="Century Gothic" panose="020B0502020202020204" pitchFamily="34" charset="0"/>
              </a:rPr>
              <a:t>Serviços de terceiros</a:t>
            </a:r>
          </a:p>
          <a:p>
            <a:endParaRPr lang="pt-BR" sz="1700" dirty="0">
              <a:solidFill>
                <a:srgbClr val="120507"/>
              </a:solidFill>
              <a:latin typeface="Century Gothic" panose="020B0502020202020204" pitchFamily="34" charset="0"/>
            </a:endParaRP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120507"/>
                </a:solidFill>
                <a:latin typeface="Century Gothic"/>
              </a:rPr>
              <a:t>Contratados (universidades, institutos de pesquisa, inventor independente);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120507"/>
                </a:solidFill>
                <a:latin typeface="Century Gothic"/>
              </a:rPr>
              <a:t>Valores transferidos (microempresas, EPP, inventor independente, empresa terceirizada);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120507"/>
                </a:solidFill>
                <a:latin typeface="Century Gothic"/>
              </a:rPr>
              <a:t>Outras despesas (viagens, treinamentos, cursos, registro e manutenção de marcas e patentes etc.).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60B938B-E513-2B0F-FC71-409CFE991E1B}"/>
              </a:ext>
            </a:extLst>
          </p:cNvPr>
          <p:cNvSpPr txBox="1"/>
          <p:nvPr/>
        </p:nvSpPr>
        <p:spPr>
          <a:xfrm>
            <a:off x="6478653" y="4672786"/>
            <a:ext cx="309594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>
                <a:solidFill>
                  <a:schemeClr val="tx2"/>
                </a:solidFill>
                <a:latin typeface="Century Gothic" panose="020B0502020202020204" pitchFamily="34" charset="0"/>
              </a:rPr>
              <a:t>Materiais de consumo</a:t>
            </a:r>
          </a:p>
          <a:p>
            <a:endParaRPr lang="pt-BR" sz="1700" dirty="0">
              <a:solidFill>
                <a:srgbClr val="120507"/>
              </a:solidFill>
              <a:latin typeface="Century Gothic" panose="020B0502020202020204" pitchFamily="34" charset="0"/>
            </a:endParaRP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120507"/>
                </a:solidFill>
                <a:latin typeface="Century Gothic" panose="020B0502020202020204" pitchFamily="34" charset="0"/>
              </a:rPr>
              <a:t>Protótipos ou prototipagem;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120507"/>
                </a:solidFill>
                <a:latin typeface="Century Gothic" panose="020B0502020202020204" pitchFamily="34" charset="0"/>
              </a:rPr>
              <a:t>Lotes piloto de produção;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120507"/>
                </a:solidFill>
                <a:latin typeface="Century Gothic" panose="020B0502020202020204" pitchFamily="34" charset="0"/>
              </a:rPr>
              <a:t>Testes;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rgbClr val="120507"/>
                </a:solidFill>
                <a:latin typeface="Century Gothic" panose="020B0502020202020204" pitchFamily="34" charset="0"/>
              </a:rPr>
              <a:t>Materiais de Consumo.</a:t>
            </a:r>
          </a:p>
        </p:txBody>
      </p:sp>
    </p:spTree>
    <p:extLst>
      <p:ext uri="{BB962C8B-B14F-4D97-AF65-F5344CB8AC3E}">
        <p14:creationId xmlns:p14="http://schemas.microsoft.com/office/powerpoint/2010/main" val="2234024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r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73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7864</TotalTime>
  <Words>1045</Words>
  <Application>Microsoft Macintosh PowerPoint</Application>
  <PresentationFormat>Widescreen</PresentationFormat>
  <Paragraphs>94</Paragraphs>
  <Slides>17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9" baseType="lpstr">
      <vt:lpstr>Aptos</vt:lpstr>
      <vt:lpstr>Arial</vt:lpstr>
      <vt:lpstr>Arial Black</vt:lpstr>
      <vt:lpstr>Calibri</vt:lpstr>
      <vt:lpstr>Calibri Light</vt:lpstr>
      <vt:lpstr>Century Gothic</vt:lpstr>
      <vt:lpstr>FashionFetish</vt:lpstr>
      <vt:lpstr>Helvetica Neue</vt:lpstr>
      <vt:lpstr>Helvetica Neue Light</vt:lpstr>
      <vt:lpstr>OpenSans-Light</vt:lpstr>
      <vt:lpstr>Times New Roman</vt:lpstr>
      <vt:lpstr>Tema do Office</vt:lpstr>
      <vt:lpstr>Apresentação do PowerPoint</vt:lpstr>
      <vt:lpstr>Apresentação do PowerPoint</vt:lpstr>
      <vt:lpstr>Investimento em PD&amp;I – Lei de Informática ZFM  e lei do bem</vt:lpstr>
      <vt:lpstr>Lei do Bem nas Regiões  </vt:lpstr>
      <vt:lpstr>Qual a diferença da lei do bem e lei de informática?</vt:lpstr>
      <vt:lpstr>A LEI Do bem e lei de informática podem ser utilizadas em conjunto? </vt:lpstr>
      <vt:lpstr>Incentivos previstos </vt:lpstr>
      <vt:lpstr>Quem pode utilizar?  </vt:lpstr>
      <vt:lpstr>Apresentação do PowerPoint</vt:lpstr>
      <vt:lpstr>Passo a passo  </vt:lpstr>
      <vt:lpstr>Apresentação do PowerPoint</vt:lpstr>
      <vt:lpstr>Atividades de PD&amp;I  </vt:lpstr>
      <vt:lpstr>Critérios de Avaliação </vt:lpstr>
      <vt:lpstr>Elementos da Avaliação:</vt:lpstr>
      <vt:lpstr>Elementos da Avaliação: </vt:lpstr>
      <vt:lpstr>Elementos da Avaliação: </vt:lpstr>
      <vt:lpstr>Considerações finais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Airton Luis da Silva Veiga Filho</dc:creator>
  <cp:lastModifiedBy>Giancarlo Stefanuto</cp:lastModifiedBy>
  <cp:revision>29</cp:revision>
  <dcterms:created xsi:type="dcterms:W3CDTF">2024-02-16T20:41:53Z</dcterms:created>
  <dcterms:modified xsi:type="dcterms:W3CDTF">2025-04-15T17:33:03Z</dcterms:modified>
</cp:coreProperties>
</file>